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F9BFD"/>
    <a:srgbClr val="054DC1"/>
    <a:srgbClr val="FFAC79"/>
    <a:srgbClr val="D34D03"/>
    <a:srgbClr val="537DC9"/>
    <a:srgbClr val="FFCCFF"/>
    <a:srgbClr val="0070C0"/>
    <a:srgbClr val="FF0000"/>
    <a:srgbClr val="308BCC"/>
    <a:srgbClr val="2F52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Style moyen 2 - Accentuation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26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70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2DC10B-2DBF-49ED-887E-D5383DDD3236}" type="datetimeFigureOut">
              <a:rPr lang="fr-FR" smtClean="0"/>
              <a:t>05/05/2021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29561F-C288-42E0-9ADB-77DE8025E39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258594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6861851-FCFC-42A1-926D-ADEAC4E888C5}"/>
              </a:ext>
            </a:extLst>
          </p:cNvPr>
          <p:cNvSpPr/>
          <p:nvPr userDrawn="1"/>
        </p:nvSpPr>
        <p:spPr>
          <a:xfrm>
            <a:off x="0" y="5106837"/>
            <a:ext cx="12192000" cy="137644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C7960C7-2989-4B3B-B7CC-0635F086D9DA}"/>
              </a:ext>
            </a:extLst>
          </p:cNvPr>
          <p:cNvSpPr/>
          <p:nvPr userDrawn="1"/>
        </p:nvSpPr>
        <p:spPr>
          <a:xfrm>
            <a:off x="0" y="1263566"/>
            <a:ext cx="12192000" cy="49622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905D951-8989-4AE8-AC30-A5BBF4552C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19354" y="1775545"/>
            <a:ext cx="10153291" cy="1734418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D10A476E-4D02-483D-8E30-9F35A234FD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19355" y="3713134"/>
            <a:ext cx="10153290" cy="1376450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AA341F5-BF08-4EAD-9802-7757F560EF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2020-2021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9C88D70-C3F3-495C-9FE2-2074BE760F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LP09 – Conversion de puissance électromécanique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B304A9F-7857-4DBF-8169-05230876BC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9E762-5065-4A2D-94FC-2E11B3674F7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507653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76F9186-25A2-4E4B-8328-E8DAAA54A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2C2FF27-4316-4269-946F-E70C24A4A3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F2B129F-5806-48A0-93AA-19D79321D9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2020-2021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51D70FE-8357-47C5-A71F-B16244A0C1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LP09 – Conversion de puissance électromécanique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DC40746-336C-433C-9C17-1BE3416F61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9E762-5065-4A2D-94FC-2E11B3674F7C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52474B9C-598B-4089-B847-B6B0DC56CA0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1102" y="735297"/>
            <a:ext cx="10732697" cy="506412"/>
          </a:xfrm>
        </p:spPr>
        <p:txBody>
          <a:bodyPr/>
          <a:lstStyle>
            <a:lvl1pPr>
              <a:buNone/>
              <a:defRPr sz="3200" baseline="0"/>
            </a:lvl1pPr>
          </a:lstStyle>
          <a:p>
            <a:pPr lvl="0"/>
            <a:r>
              <a:rPr lang="fr-FR" dirty="0"/>
              <a:t>Modifiez le style du sous-titre</a:t>
            </a:r>
          </a:p>
        </p:txBody>
      </p:sp>
    </p:spTree>
    <p:extLst>
      <p:ext uri="{BB962C8B-B14F-4D97-AF65-F5344CB8AC3E}">
        <p14:creationId xmlns:p14="http://schemas.microsoft.com/office/powerpoint/2010/main" val="23807770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2EDE6F3-57B1-4AC4-8016-3E9808285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37412CE-E247-400E-A835-95645B0B70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34412BE-7FD5-4B04-841A-B069CBA41A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2020-2021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4F632BA-0CB6-4D9D-8A14-28FB13CB65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LP09 – Conversion de puissance électromécanique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CDC48AD-2D7F-4A94-B682-B1CBBE1198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9E762-5065-4A2D-94FC-2E11B3674F7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524632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DDE48A1-1D70-4B8E-BB18-347AC8A325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28ECB3B-393C-4C6D-8A4F-5BEB00451B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A4002B5-5AEC-4263-A01E-BC7B0CD899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A53DC575-61E5-4A4A-A0CC-2EC8CB6296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2020-2021</a:t>
            </a: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73CC6B51-E923-459F-9136-D041E79EA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LP09 – Conversion de puissance électromécanique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8D38AD3D-35DE-42F2-9ADD-A3C63D42B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9E762-5065-4A2D-94FC-2E11B3674F7C}" type="slidenum">
              <a:rPr lang="fr-FR" smtClean="0"/>
              <a:t>‹N°›</a:t>
            </a:fld>
            <a:endParaRPr lang="fr-FR"/>
          </a:p>
        </p:txBody>
      </p:sp>
      <p:sp>
        <p:nvSpPr>
          <p:cNvPr id="8" name="Espace réservé du texte 9">
            <a:extLst>
              <a:ext uri="{FF2B5EF4-FFF2-40B4-BE49-F238E27FC236}">
                <a16:creationId xmlns:a16="http://schemas.microsoft.com/office/drawing/2014/main" id="{C0F45CEC-18F6-4C5C-AF53-1614294816C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1102" y="735297"/>
            <a:ext cx="10732697" cy="506412"/>
          </a:xfrm>
        </p:spPr>
        <p:txBody>
          <a:bodyPr/>
          <a:lstStyle>
            <a:lvl1pPr>
              <a:buNone/>
              <a:defRPr sz="3200" baseline="0"/>
            </a:lvl1pPr>
          </a:lstStyle>
          <a:p>
            <a:pPr lvl="0"/>
            <a:r>
              <a:rPr lang="fr-FR" dirty="0"/>
              <a:t>Modifiez le style du sous-titre</a:t>
            </a:r>
          </a:p>
        </p:txBody>
      </p:sp>
    </p:spTree>
    <p:extLst>
      <p:ext uri="{BB962C8B-B14F-4D97-AF65-F5344CB8AC3E}">
        <p14:creationId xmlns:p14="http://schemas.microsoft.com/office/powerpoint/2010/main" val="1248197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6681245-B165-455F-AB8E-1185CC37D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63D07FD1-EBBE-4DFB-9275-AC0EF34DA5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2020-2021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27CFE01E-406F-44C8-A92C-1E745BC3A3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LP09 – Conversion de puissance électromécanique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71020453-9283-4A49-BE12-CEDA0E97F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9E762-5065-4A2D-94FC-2E11B3674F7C}" type="slidenum">
              <a:rPr lang="fr-FR" smtClean="0"/>
              <a:t>‹N°›</a:t>
            </a:fld>
            <a:endParaRPr lang="fr-FR"/>
          </a:p>
        </p:txBody>
      </p:sp>
      <p:sp>
        <p:nvSpPr>
          <p:cNvPr id="6" name="Espace réservé du texte 9">
            <a:extLst>
              <a:ext uri="{FF2B5EF4-FFF2-40B4-BE49-F238E27FC236}">
                <a16:creationId xmlns:a16="http://schemas.microsoft.com/office/drawing/2014/main" id="{2D02CFA6-3DBF-474F-9B27-E8335F680C8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1102" y="735297"/>
            <a:ext cx="10732697" cy="506412"/>
          </a:xfrm>
        </p:spPr>
        <p:txBody>
          <a:bodyPr/>
          <a:lstStyle>
            <a:lvl1pPr>
              <a:buNone/>
              <a:defRPr sz="3200" baseline="0"/>
            </a:lvl1pPr>
          </a:lstStyle>
          <a:p>
            <a:pPr lvl="0"/>
            <a:r>
              <a:rPr lang="fr-FR" dirty="0"/>
              <a:t>Modifiez le style du sous-titre</a:t>
            </a:r>
          </a:p>
        </p:txBody>
      </p:sp>
    </p:spTree>
    <p:extLst>
      <p:ext uri="{BB962C8B-B14F-4D97-AF65-F5344CB8AC3E}">
        <p14:creationId xmlns:p14="http://schemas.microsoft.com/office/powerpoint/2010/main" val="15149382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699D891-7208-4194-B210-9EBD151025E2}"/>
              </a:ext>
            </a:extLst>
          </p:cNvPr>
          <p:cNvSpPr/>
          <p:nvPr userDrawn="1"/>
        </p:nvSpPr>
        <p:spPr>
          <a:xfrm>
            <a:off x="0" y="-9073"/>
            <a:ext cx="12192000" cy="132556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4D3BE68-5A41-4697-A9B3-C9282ED6E3C3}"/>
              </a:ext>
            </a:extLst>
          </p:cNvPr>
          <p:cNvSpPr/>
          <p:nvPr userDrawn="1"/>
        </p:nvSpPr>
        <p:spPr>
          <a:xfrm>
            <a:off x="0" y="6473165"/>
            <a:ext cx="12192000" cy="38483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ysClr val="windowText" lastClr="000000"/>
              </a:solidFill>
            </a:endParaRPr>
          </a:p>
        </p:txBody>
      </p:sp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117077E2-85C8-412B-97E8-1B8AA771FA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102" y="100434"/>
            <a:ext cx="10732698" cy="5918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AE8B309-182C-4F92-954D-ECC0C80FC5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1102" y="1621766"/>
            <a:ext cx="10732698" cy="45551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B541C1F-40F5-4261-A052-D589B8E09B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22208" y="647316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ysClr val="windowText" lastClr="000000"/>
                </a:solidFill>
                <a:latin typeface="+mn-lt"/>
              </a:defRPr>
            </a:lvl1pPr>
          </a:lstStyle>
          <a:p>
            <a:r>
              <a:rPr lang="fr-FR"/>
              <a:t>2020-2021</a:t>
            </a:r>
            <a:endParaRPr lang="fr-FR" b="1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D88CC72-3F67-4BF9-926D-6D7E66884B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65408" y="6466034"/>
            <a:ext cx="64611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ysClr val="windowText" lastClr="000000"/>
                </a:solidFill>
                <a:latin typeface="+mn-lt"/>
              </a:defRPr>
            </a:lvl1pPr>
          </a:lstStyle>
          <a:p>
            <a:r>
              <a:rPr lang="fr-FR"/>
              <a:t>LP09 – Conversion de puissance électromécanique</a:t>
            </a:r>
            <a:endParaRPr lang="fr-FR" b="1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B5830A7-D89B-439A-A604-79C787968A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26592" y="646603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1">
                <a:solidFill>
                  <a:sysClr val="windowText" lastClr="000000"/>
                </a:solidFill>
                <a:latin typeface="+mn-lt"/>
              </a:defRPr>
            </a:lvl1pPr>
          </a:lstStyle>
          <a:p>
            <a:fld id="{AF99E762-5065-4A2D-94FC-2E11B3674F7C}" type="slidenum">
              <a:rPr lang="fr-FR" smtClean="0"/>
              <a:pPr/>
              <a:t>‹N°›</a:t>
            </a:fld>
            <a:endParaRPr lang="fr-FR" b="1"/>
          </a:p>
        </p:txBody>
      </p:sp>
    </p:spTree>
    <p:extLst>
      <p:ext uri="{BB962C8B-B14F-4D97-AF65-F5344CB8AC3E}">
        <p14:creationId xmlns:p14="http://schemas.microsoft.com/office/powerpoint/2010/main" val="19666099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4" r:id="rId5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200" b="1" i="0" kern="1200" baseline="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17" Type="http://schemas.openxmlformats.org/officeDocument/2006/relationships/image" Target="../media/image36.png"/><Relationship Id="rId2" Type="http://schemas.openxmlformats.org/officeDocument/2006/relationships/image" Target="../media/image21.png"/><Relationship Id="rId16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5" Type="http://schemas.openxmlformats.org/officeDocument/2006/relationships/image" Target="../media/image3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image" Target="../media/image3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59.png"/><Relationship Id="rId18" Type="http://schemas.openxmlformats.org/officeDocument/2006/relationships/image" Target="../media/image6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12" Type="http://schemas.openxmlformats.org/officeDocument/2006/relationships/image" Target="../media/image58.png"/><Relationship Id="rId17" Type="http://schemas.openxmlformats.org/officeDocument/2006/relationships/image" Target="../media/image63.png"/><Relationship Id="rId2" Type="http://schemas.openxmlformats.org/officeDocument/2006/relationships/image" Target="../media/image48.png"/><Relationship Id="rId16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11" Type="http://schemas.openxmlformats.org/officeDocument/2006/relationships/image" Target="../media/image57.png"/><Relationship Id="rId5" Type="http://schemas.openxmlformats.org/officeDocument/2006/relationships/image" Target="../media/image51.png"/><Relationship Id="rId15" Type="http://schemas.openxmlformats.org/officeDocument/2006/relationships/image" Target="../media/image61.png"/><Relationship Id="rId10" Type="http://schemas.openxmlformats.org/officeDocument/2006/relationships/image" Target="../media/image56.png"/><Relationship Id="rId19" Type="http://schemas.openxmlformats.org/officeDocument/2006/relationships/image" Target="../media/image65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Relationship Id="rId14" Type="http://schemas.openxmlformats.org/officeDocument/2006/relationships/image" Target="../media/image6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2D3F0AA-DD3A-4648-9327-99ECE57065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4172" y="1679746"/>
            <a:ext cx="11948160" cy="867173"/>
          </a:xfrm>
        </p:spPr>
        <p:txBody>
          <a:bodyPr/>
          <a:lstStyle/>
          <a:p>
            <a:r>
              <a:rPr lang="fr-FR" sz="4400" dirty="0"/>
              <a:t>LP09 – Conversion de puissance électromécanique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FE130482-C2E3-4C2A-9176-4D2DF30FFB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19354" y="2694972"/>
            <a:ext cx="10597880" cy="2505683"/>
          </a:xfrm>
        </p:spPr>
        <p:txBody>
          <a:bodyPr>
            <a:normAutofit/>
          </a:bodyPr>
          <a:lstStyle/>
          <a:p>
            <a:pPr algn="l"/>
            <a:r>
              <a:rPr lang="fr-FR" b="1" dirty="0"/>
              <a:t>Niveau :</a:t>
            </a:r>
            <a:r>
              <a:rPr lang="fr-FR" dirty="0"/>
              <a:t> L2 / 1</a:t>
            </a:r>
            <a:r>
              <a:rPr lang="fr-FR" baseline="30000" dirty="0"/>
              <a:t>ère</a:t>
            </a:r>
            <a:r>
              <a:rPr lang="fr-FR" dirty="0"/>
              <a:t> année de prépa</a:t>
            </a:r>
          </a:p>
          <a:p>
            <a:pPr algn="l">
              <a:spcBef>
                <a:spcPts val="0"/>
              </a:spcBef>
            </a:pPr>
            <a:r>
              <a:rPr lang="fr-FR" b="1" dirty="0"/>
              <a:t>Prérequis :</a:t>
            </a:r>
            <a:r>
              <a:rPr lang="fr-FR" dirty="0"/>
              <a:t> </a:t>
            </a:r>
          </a:p>
          <a:p>
            <a:pPr indent="1350963" algn="l">
              <a:spcBef>
                <a:spcPts val="0"/>
              </a:spcBef>
            </a:pPr>
            <a:r>
              <a:rPr lang="fr-FR" dirty="0"/>
              <a:t>Electrostatique, magnétostatique</a:t>
            </a:r>
          </a:p>
          <a:p>
            <a:pPr indent="1350963" algn="l">
              <a:spcBef>
                <a:spcPts val="0"/>
              </a:spcBef>
            </a:pPr>
            <a:r>
              <a:rPr lang="fr-FR" dirty="0"/>
              <a:t>Equations de Maxwell</a:t>
            </a:r>
          </a:p>
          <a:p>
            <a:pPr indent="1350963" algn="l">
              <a:spcBef>
                <a:spcPts val="0"/>
              </a:spcBef>
            </a:pPr>
            <a:r>
              <a:rPr lang="fr-FR" dirty="0" err="1"/>
              <a:t>ARQS</a:t>
            </a:r>
            <a:endParaRPr lang="fr-FR" dirty="0"/>
          </a:p>
          <a:p>
            <a:pPr indent="1350963" algn="l">
              <a:spcBef>
                <a:spcPts val="0"/>
              </a:spcBef>
            </a:pPr>
            <a:r>
              <a:rPr lang="fr-FR" dirty="0"/>
              <a:t>Forces de Lorentz et de Laplace</a:t>
            </a:r>
          </a:p>
          <a:p>
            <a:pPr indent="1350963" algn="l">
              <a:spcBef>
                <a:spcPts val="0"/>
              </a:spcBef>
            </a:pPr>
            <a:r>
              <a:rPr lang="fr-FR" dirty="0"/>
              <a:t>Loi d’Ohm locale</a:t>
            </a:r>
          </a:p>
        </p:txBody>
      </p:sp>
    </p:spTree>
    <p:extLst>
      <p:ext uri="{BB962C8B-B14F-4D97-AF65-F5344CB8AC3E}">
        <p14:creationId xmlns:p14="http://schemas.microsoft.com/office/powerpoint/2010/main" val="15308864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9420D15-43DD-45E0-9ECF-11CB3C4B6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Conversion de puissance électromécanique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5AD4EC3-FD90-47F6-B4D3-B3FB6AB7CC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71500" indent="-571500">
              <a:buFont typeface="+mj-lt"/>
              <a:buAutoNum type="romanUcPeriod"/>
            </a:pPr>
            <a:r>
              <a:rPr lang="fr-FR" sz="3200" dirty="0"/>
              <a:t>Principe de la conversion électromécanique</a:t>
            </a:r>
          </a:p>
          <a:p>
            <a:pPr marL="1028700" lvl="1" indent="-571500">
              <a:buFont typeface="+mj-lt"/>
              <a:buAutoNum type="arabicParenR"/>
            </a:pPr>
            <a:r>
              <a:rPr lang="fr-FR" sz="2800" dirty="0"/>
              <a:t>Force de Laplace</a:t>
            </a:r>
          </a:p>
          <a:p>
            <a:pPr marL="1028700" lvl="1" indent="-571500">
              <a:buFont typeface="+mj-lt"/>
              <a:buAutoNum type="arabicParenR"/>
            </a:pPr>
            <a:r>
              <a:rPr lang="fr-FR" sz="2800" dirty="0"/>
              <a:t>Couplage électromécanique</a:t>
            </a:r>
          </a:p>
          <a:p>
            <a:pPr marL="1028700" lvl="1" indent="-571500">
              <a:buFont typeface="+mj-lt"/>
              <a:buAutoNum type="arabicParenR"/>
            </a:pPr>
            <a:r>
              <a:rPr lang="fr-FR" sz="2800" dirty="0"/>
              <a:t>Spire en rotation dans un champ constant</a:t>
            </a:r>
          </a:p>
          <a:p>
            <a:pPr marL="571500" indent="-571500">
              <a:buFont typeface="+mj-lt"/>
              <a:buAutoNum type="romanUcPeriod"/>
            </a:pPr>
            <a:r>
              <a:rPr lang="fr-FR" sz="3200" dirty="0"/>
              <a:t>Présentation de la machine à courant continu (MCC)</a:t>
            </a:r>
          </a:p>
          <a:p>
            <a:pPr marL="1028700" lvl="1" indent="-571500">
              <a:buFont typeface="+mj-lt"/>
              <a:buAutoNum type="arabicParenR"/>
            </a:pPr>
            <a:r>
              <a:rPr lang="fr-FR" sz="2800" dirty="0"/>
              <a:t>Structure</a:t>
            </a:r>
          </a:p>
          <a:p>
            <a:pPr marL="1028700" lvl="1" indent="-571500">
              <a:buFont typeface="+mj-lt"/>
              <a:buAutoNum type="arabicParenR"/>
            </a:pPr>
            <a:r>
              <a:rPr lang="fr-FR" sz="2800" dirty="0"/>
              <a:t>Principe de fonctionnement</a:t>
            </a:r>
          </a:p>
          <a:p>
            <a:pPr marL="571500" indent="-571500">
              <a:buFont typeface="+mj-lt"/>
              <a:buAutoNum type="romanUcPeriod"/>
            </a:pPr>
            <a:r>
              <a:rPr lang="fr-FR" sz="3200" dirty="0"/>
              <a:t>Fonctionnement d’une MCC à excitation indépendante</a:t>
            </a:r>
          </a:p>
          <a:p>
            <a:pPr marL="1028700" lvl="1" indent="-571500">
              <a:buFont typeface="+mj-lt"/>
              <a:buAutoNum type="arabicParenR"/>
            </a:pPr>
            <a:r>
              <a:rPr lang="fr-FR" sz="2800" dirty="0"/>
              <a:t>Equations de fonctionnement moteur</a:t>
            </a:r>
          </a:p>
          <a:p>
            <a:pPr marL="1028700" lvl="1" indent="-571500">
              <a:buFont typeface="+mj-lt"/>
              <a:buAutoNum type="arabicParenR"/>
            </a:pPr>
            <a:r>
              <a:rPr lang="fr-FR" sz="2800" dirty="0"/>
              <a:t>Réversibilité : fonctionnement générateur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9460877-EDCB-459B-8EDE-DA51C297EB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2020-2021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F89DDC6-00C6-4F33-99A6-387441758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LP09 – Conversion de puissance électromécanique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C75C2B8-B593-4D23-BBCB-5842C47994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9E762-5065-4A2D-94FC-2E11B3674F7C}" type="slidenum">
              <a:rPr lang="fr-FR" smtClean="0"/>
              <a:pPr/>
              <a:t>2</a:t>
            </a:fld>
            <a:endParaRPr lang="fr-FR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E16B88B6-D84B-4E6E-BF04-A2D6705FE46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fr-FR" dirty="0"/>
              <a:t>Plan</a:t>
            </a:r>
          </a:p>
        </p:txBody>
      </p:sp>
    </p:spTree>
    <p:extLst>
      <p:ext uri="{BB962C8B-B14F-4D97-AF65-F5344CB8AC3E}">
        <p14:creationId xmlns:p14="http://schemas.microsoft.com/office/powerpoint/2010/main" val="9332954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ylindre 8">
            <a:extLst>
              <a:ext uri="{FF2B5EF4-FFF2-40B4-BE49-F238E27FC236}">
                <a16:creationId xmlns:a16="http://schemas.microsoft.com/office/drawing/2014/main" id="{4674606A-A3C5-4C18-8A9F-A0E03B380F1F}"/>
              </a:ext>
            </a:extLst>
          </p:cNvPr>
          <p:cNvSpPr/>
          <p:nvPr/>
        </p:nvSpPr>
        <p:spPr>
          <a:xfrm rot="12694104">
            <a:off x="1558474" y="1390182"/>
            <a:ext cx="1130495" cy="4330056"/>
          </a:xfrm>
          <a:prstGeom prst="can">
            <a:avLst>
              <a:gd name="adj" fmla="val 54989"/>
            </a:avLst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06889CC-7C4C-417B-90FC-2738DC73D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 – Principe de la conversion électromécanique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4B453EA-9B8D-4A66-9A47-5C0AD280D4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2020-2021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E305C51-5E51-4386-B326-041A53FE9F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LP09 – Conversion de puissance électromécanique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F421817-1E3E-4702-BC18-9A34EB68E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9E762-5065-4A2D-94FC-2E11B3674F7C}" type="slidenum">
              <a:rPr lang="fr-FR" smtClean="0"/>
              <a:pPr/>
              <a:t>3</a:t>
            </a:fld>
            <a:endParaRPr lang="fr-FR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29AE74B8-512A-4222-AA9C-852061CC2A1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fr-FR" dirty="0"/>
              <a:t>1) Force de Laplace</a:t>
            </a:r>
          </a:p>
        </p:txBody>
      </p:sp>
      <p:sp>
        <p:nvSpPr>
          <p:cNvPr id="8" name="Cylindre 7">
            <a:extLst>
              <a:ext uri="{FF2B5EF4-FFF2-40B4-BE49-F238E27FC236}">
                <a16:creationId xmlns:a16="http://schemas.microsoft.com/office/drawing/2014/main" id="{5A4AE1DE-4CE9-40C7-8280-638B6C40D91E}"/>
              </a:ext>
            </a:extLst>
          </p:cNvPr>
          <p:cNvSpPr/>
          <p:nvPr/>
        </p:nvSpPr>
        <p:spPr>
          <a:xfrm rot="12694104">
            <a:off x="1597128" y="2394597"/>
            <a:ext cx="1135127" cy="2196723"/>
          </a:xfrm>
          <a:prstGeom prst="can">
            <a:avLst>
              <a:gd name="adj" fmla="val 57249"/>
            </a:avLst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6F4A214B-1D6B-496E-BE32-07805413C329}"/>
              </a:ext>
            </a:extLst>
          </p:cNvPr>
          <p:cNvCxnSpPr>
            <a:cxnSpLocks/>
          </p:cNvCxnSpPr>
          <p:nvPr/>
        </p:nvCxnSpPr>
        <p:spPr>
          <a:xfrm flipV="1">
            <a:off x="1147769" y="2368021"/>
            <a:ext cx="847547" cy="1404653"/>
          </a:xfrm>
          <a:prstGeom prst="straightConnector1">
            <a:avLst/>
          </a:prstGeom>
          <a:ln w="444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ZoneTexte 14">
                <a:extLst>
                  <a:ext uri="{FF2B5EF4-FFF2-40B4-BE49-F238E27FC236}">
                    <a16:creationId xmlns:a16="http://schemas.microsoft.com/office/drawing/2014/main" id="{152D08FC-95E1-4AFD-8622-9A6CDA0E93E9}"/>
                  </a:ext>
                </a:extLst>
              </p:cNvPr>
              <p:cNvSpPr txBox="1"/>
              <p:nvPr/>
            </p:nvSpPr>
            <p:spPr>
              <a:xfrm>
                <a:off x="1308283" y="3746966"/>
                <a:ext cx="872900" cy="858901"/>
              </a:xfrm>
              <a:prstGeom prst="rect">
                <a:avLst/>
              </a:prstGeom>
            </p:spPr>
            <p:txBody>
              <a:bodyPr vert="horz" wrap="none" lIns="0" tIns="0" rIns="0" bIns="0" rtlCol="0" anchor="ctr">
                <a:norm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000" b="0" i="1" baseline="0" smtClean="0"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fr-FR" sz="3000" baseline="0" dirty="0"/>
              </a:p>
            </p:txBody>
          </p:sp>
        </mc:Choice>
        <mc:Fallback xmlns="">
          <p:sp>
            <p:nvSpPr>
              <p:cNvPr id="15" name="ZoneTexte 14">
                <a:extLst>
                  <a:ext uri="{FF2B5EF4-FFF2-40B4-BE49-F238E27FC236}">
                    <a16:creationId xmlns:a16="http://schemas.microsoft.com/office/drawing/2014/main" id="{152D08FC-95E1-4AFD-8622-9A6CDA0E93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8283" y="3746966"/>
                <a:ext cx="872900" cy="85890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53B643C1-CE77-473B-96E0-30DFE341D0D4}"/>
              </a:ext>
            </a:extLst>
          </p:cNvPr>
          <p:cNvCxnSpPr>
            <a:cxnSpLocks/>
          </p:cNvCxnSpPr>
          <p:nvPr/>
        </p:nvCxnSpPr>
        <p:spPr>
          <a:xfrm flipV="1">
            <a:off x="2285328" y="4065705"/>
            <a:ext cx="196059" cy="329287"/>
          </a:xfrm>
          <a:prstGeom prst="straightConnector1">
            <a:avLst/>
          </a:prstGeom>
          <a:ln w="44450">
            <a:solidFill>
              <a:schemeClr val="tx1"/>
            </a:solidFill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ZoneTexte 17">
                <a:extLst>
                  <a:ext uri="{FF2B5EF4-FFF2-40B4-BE49-F238E27FC236}">
                    <a16:creationId xmlns:a16="http://schemas.microsoft.com/office/drawing/2014/main" id="{C3EA5866-473B-428E-9EBC-C698C7C9858F}"/>
                  </a:ext>
                </a:extLst>
              </p:cNvPr>
              <p:cNvSpPr txBox="1"/>
              <p:nvPr/>
            </p:nvSpPr>
            <p:spPr>
              <a:xfrm>
                <a:off x="2371421" y="4163705"/>
                <a:ext cx="501058" cy="658780"/>
              </a:xfrm>
              <a:prstGeom prst="rect">
                <a:avLst/>
              </a:prstGeom>
            </p:spPr>
            <p:txBody>
              <a:bodyPr vert="horz" wrap="none" lIns="0" tIns="0" rIns="0" bIns="0" rtlCol="0" anchor="ctr">
                <a:norm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fr-FR" sz="3000" b="0" i="1" baseline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sz="3000" b="0" i="1" baseline="0" smtClean="0">
                              <a:latin typeface="Cambria Math" panose="02040503050406030204" pitchFamily="18" charset="0"/>
                            </a:rPr>
                            <m:t>𝑑𝑙</m:t>
                          </m:r>
                        </m:e>
                      </m:acc>
                    </m:oMath>
                  </m:oMathPara>
                </a14:m>
                <a:endParaRPr lang="fr-FR" sz="3000" baseline="0" dirty="0"/>
              </a:p>
            </p:txBody>
          </p:sp>
        </mc:Choice>
        <mc:Fallback xmlns="">
          <p:sp>
            <p:nvSpPr>
              <p:cNvPr id="18" name="ZoneTexte 17">
                <a:extLst>
                  <a:ext uri="{FF2B5EF4-FFF2-40B4-BE49-F238E27FC236}">
                    <a16:creationId xmlns:a16="http://schemas.microsoft.com/office/drawing/2014/main" id="{C3EA5866-473B-428E-9EBC-C698C7C985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1421" y="4163705"/>
                <a:ext cx="501058" cy="65878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Connecteur droit avec flèche 18">
            <a:extLst>
              <a:ext uri="{FF2B5EF4-FFF2-40B4-BE49-F238E27FC236}">
                <a16:creationId xmlns:a16="http://schemas.microsoft.com/office/drawing/2014/main" id="{81C9BF2D-18E0-4E6D-9BB4-15CFA70303ED}"/>
              </a:ext>
            </a:extLst>
          </p:cNvPr>
          <p:cNvCxnSpPr>
            <a:cxnSpLocks/>
          </p:cNvCxnSpPr>
          <p:nvPr/>
        </p:nvCxnSpPr>
        <p:spPr>
          <a:xfrm flipV="1">
            <a:off x="383230" y="5023398"/>
            <a:ext cx="804141" cy="1330258"/>
          </a:xfrm>
          <a:prstGeom prst="straightConnector1">
            <a:avLst/>
          </a:prstGeom>
          <a:ln w="44450">
            <a:solidFill>
              <a:srgbClr val="FF0000"/>
            </a:solidFill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ZoneTexte 20">
                <a:extLst>
                  <a:ext uri="{FF2B5EF4-FFF2-40B4-BE49-F238E27FC236}">
                    <a16:creationId xmlns:a16="http://schemas.microsoft.com/office/drawing/2014/main" id="{00FB4487-0818-400F-BB41-5BB63335BB6C}"/>
                  </a:ext>
                </a:extLst>
              </p:cNvPr>
              <p:cNvSpPr txBox="1"/>
              <p:nvPr/>
            </p:nvSpPr>
            <p:spPr>
              <a:xfrm>
                <a:off x="383230" y="5150095"/>
                <a:ext cx="501058" cy="620536"/>
              </a:xfrm>
              <a:prstGeom prst="rect">
                <a:avLst/>
              </a:prstGeom>
            </p:spPr>
            <p:txBody>
              <a:bodyPr vert="horz" wrap="none" lIns="0" tIns="0" rIns="0" bIns="0" rtlCol="0" anchor="ctr">
                <a:norm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000" b="0" i="1" baseline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fr-FR" sz="3000" baseline="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1" name="ZoneTexte 20">
                <a:extLst>
                  <a:ext uri="{FF2B5EF4-FFF2-40B4-BE49-F238E27FC236}">
                    <a16:creationId xmlns:a16="http://schemas.microsoft.com/office/drawing/2014/main" id="{00FB4487-0818-400F-BB41-5BB63335BB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230" y="5150095"/>
                <a:ext cx="501058" cy="62053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Ellipse 21">
            <a:extLst>
              <a:ext uri="{FF2B5EF4-FFF2-40B4-BE49-F238E27FC236}">
                <a16:creationId xmlns:a16="http://schemas.microsoft.com/office/drawing/2014/main" id="{AA5D6C33-D9DD-4854-AE05-B37F1FCE921D}"/>
              </a:ext>
            </a:extLst>
          </p:cNvPr>
          <p:cNvSpPr/>
          <p:nvPr/>
        </p:nvSpPr>
        <p:spPr>
          <a:xfrm>
            <a:off x="1995316" y="3536924"/>
            <a:ext cx="180000" cy="180000"/>
          </a:xfrm>
          <a:prstGeom prst="ellipse">
            <a:avLst/>
          </a:prstGeom>
          <a:solidFill>
            <a:srgbClr val="FFC000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ZoneTexte 22">
                <a:extLst>
                  <a:ext uri="{FF2B5EF4-FFF2-40B4-BE49-F238E27FC236}">
                    <a16:creationId xmlns:a16="http://schemas.microsoft.com/office/drawing/2014/main" id="{4DC25604-1F80-40F9-930D-B5F27D70EEF2}"/>
                  </a:ext>
                </a:extLst>
              </p:cNvPr>
              <p:cNvSpPr txBox="1"/>
              <p:nvPr/>
            </p:nvSpPr>
            <p:spPr>
              <a:xfrm>
                <a:off x="6145239" y="2044871"/>
                <a:ext cx="5275616" cy="769791"/>
              </a:xfrm>
              <a:prstGeom prst="rect">
                <a:avLst/>
              </a:prstGeom>
            </p:spPr>
            <p:txBody>
              <a:bodyPr vert="horz" wrap="none" lIns="0" tIns="0" rIns="0" bIns="0" rtlCol="0" anchor="ctr">
                <a:normAutofit/>
              </a:bodyPr>
              <a:lstStyle/>
              <a:p>
                <a:r>
                  <a:rPr lang="fr-FR" sz="2400" b="0" baseline="0" dirty="0"/>
                  <a:t>Sur les porteurs du volume </a:t>
                </a:r>
                <a14:m>
                  <m:oMath xmlns:m="http://schemas.openxmlformats.org/officeDocument/2006/math">
                    <m:r>
                      <a:rPr lang="fr-FR" sz="2400" b="0" i="1" baseline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fr-FR" sz="2400" b="0" i="1" baseline="0" smtClean="0">
                        <a:latin typeface="Cambria Math" panose="02040503050406030204" pitchFamily="18" charset="0"/>
                      </a:rPr>
                      <m:t>𝜏</m:t>
                    </m:r>
                    <m:r>
                      <a:rPr lang="fr-FR" sz="2400" b="0" i="1" baseline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sz="2400" b="0" i="1" baseline="0" smtClean="0">
                        <a:latin typeface="Cambria Math" panose="02040503050406030204" pitchFamily="18" charset="0"/>
                      </a:rPr>
                      <m:t>𝑆𝑑𝑙</m:t>
                    </m:r>
                  </m:oMath>
                </a14:m>
                <a:r>
                  <a:rPr lang="fr-FR" sz="2400" baseline="0" dirty="0"/>
                  <a:t> :</a:t>
                </a:r>
              </a:p>
            </p:txBody>
          </p:sp>
        </mc:Choice>
        <mc:Fallback xmlns="">
          <p:sp>
            <p:nvSpPr>
              <p:cNvPr id="23" name="ZoneTexte 22">
                <a:extLst>
                  <a:ext uri="{FF2B5EF4-FFF2-40B4-BE49-F238E27FC236}">
                    <a16:creationId xmlns:a16="http://schemas.microsoft.com/office/drawing/2014/main" id="{4DC25604-1F80-40F9-930D-B5F27D70EE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5239" y="2044871"/>
                <a:ext cx="5275616" cy="769791"/>
              </a:xfrm>
              <a:prstGeom prst="rect">
                <a:avLst/>
              </a:prstGeom>
              <a:blipFill>
                <a:blip r:embed="rId5"/>
                <a:stretch>
                  <a:fillRect l="-346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ZoneTexte 23">
                <a:extLst>
                  <a:ext uri="{FF2B5EF4-FFF2-40B4-BE49-F238E27FC236}">
                    <a16:creationId xmlns:a16="http://schemas.microsoft.com/office/drawing/2014/main" id="{0424B9A3-389D-4EAB-9D03-CA76C5F4734B}"/>
                  </a:ext>
                </a:extLst>
              </p:cNvPr>
              <p:cNvSpPr txBox="1"/>
              <p:nvPr/>
            </p:nvSpPr>
            <p:spPr>
              <a:xfrm>
                <a:off x="917191" y="4176416"/>
                <a:ext cx="529794" cy="501929"/>
              </a:xfrm>
              <a:prstGeom prst="rect">
                <a:avLst/>
              </a:prstGeom>
            </p:spPr>
            <p:txBody>
              <a:bodyPr vert="horz" wrap="none" lIns="0" tIns="0" rIns="0" bIns="0" rtlCol="0" anchor="ctr">
                <a:norm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000" b="0" i="1" baseline="0" smtClean="0">
                          <a:solidFill>
                            <a:srgbClr val="4874C4"/>
                          </a:solidFill>
                          <a:latin typeface="Cambria Math" panose="02040503050406030204" pitchFamily="18" charset="0"/>
                        </a:rPr>
                        <m:t>𝜌</m:t>
                      </m:r>
                    </m:oMath>
                  </m:oMathPara>
                </a14:m>
                <a:endParaRPr lang="fr-FR" sz="3000" baseline="0" dirty="0">
                  <a:solidFill>
                    <a:srgbClr val="4874C4"/>
                  </a:solidFill>
                </a:endParaRPr>
              </a:p>
            </p:txBody>
          </p:sp>
        </mc:Choice>
        <mc:Fallback xmlns="">
          <p:sp>
            <p:nvSpPr>
              <p:cNvPr id="24" name="ZoneTexte 23">
                <a:extLst>
                  <a:ext uri="{FF2B5EF4-FFF2-40B4-BE49-F238E27FC236}">
                    <a16:creationId xmlns:a16="http://schemas.microsoft.com/office/drawing/2014/main" id="{0424B9A3-389D-4EAB-9D03-CA76C5F473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191" y="4176416"/>
                <a:ext cx="529794" cy="50192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Connecteur droit avec flèche 28">
            <a:extLst>
              <a:ext uri="{FF2B5EF4-FFF2-40B4-BE49-F238E27FC236}">
                <a16:creationId xmlns:a16="http://schemas.microsoft.com/office/drawing/2014/main" id="{EBE571D8-1A9D-492C-9E94-65846BEBFAE5}"/>
              </a:ext>
            </a:extLst>
          </p:cNvPr>
          <p:cNvCxnSpPr>
            <a:cxnSpLocks/>
          </p:cNvCxnSpPr>
          <p:nvPr/>
        </p:nvCxnSpPr>
        <p:spPr>
          <a:xfrm flipV="1">
            <a:off x="2119084" y="2139966"/>
            <a:ext cx="819359" cy="1418236"/>
          </a:xfrm>
          <a:prstGeom prst="straightConnector1">
            <a:avLst/>
          </a:prstGeom>
          <a:ln w="44450">
            <a:solidFill>
              <a:schemeClr val="accent2">
                <a:lumMod val="75000"/>
              </a:schemeClr>
            </a:solidFill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avec flèche 31">
            <a:extLst>
              <a:ext uri="{FF2B5EF4-FFF2-40B4-BE49-F238E27FC236}">
                <a16:creationId xmlns:a16="http://schemas.microsoft.com/office/drawing/2014/main" id="{E1BE2868-B21A-47CB-B8E3-CCAA79B62704}"/>
              </a:ext>
            </a:extLst>
          </p:cNvPr>
          <p:cNvCxnSpPr>
            <a:cxnSpLocks/>
          </p:cNvCxnSpPr>
          <p:nvPr/>
        </p:nvCxnSpPr>
        <p:spPr>
          <a:xfrm flipV="1">
            <a:off x="2938443" y="2034499"/>
            <a:ext cx="1012976" cy="115434"/>
          </a:xfrm>
          <a:prstGeom prst="straightConnector1">
            <a:avLst/>
          </a:prstGeom>
          <a:ln w="44450">
            <a:solidFill>
              <a:srgbClr val="2F528F"/>
            </a:solidFill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ZoneTexte 34">
                <a:extLst>
                  <a:ext uri="{FF2B5EF4-FFF2-40B4-BE49-F238E27FC236}">
                    <a16:creationId xmlns:a16="http://schemas.microsoft.com/office/drawing/2014/main" id="{9D853C26-511C-4F58-9BD6-1B65A5F975FF}"/>
                  </a:ext>
                </a:extLst>
              </p:cNvPr>
              <p:cNvSpPr txBox="1"/>
              <p:nvPr/>
            </p:nvSpPr>
            <p:spPr>
              <a:xfrm>
                <a:off x="2378227" y="1757843"/>
                <a:ext cx="501058" cy="658780"/>
              </a:xfrm>
              <a:prstGeom prst="rect">
                <a:avLst/>
              </a:prstGeom>
            </p:spPr>
            <p:txBody>
              <a:bodyPr vert="horz" wrap="none" lIns="0" tIns="0" rIns="0" bIns="0" rtlCol="0" anchor="ctr">
                <a:norm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fr-FR" sz="3000" b="0" i="1" baseline="0" smtClean="0">
                              <a:solidFill>
                                <a:srgbClr val="C55A1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fr-FR" sz="3000" b="0" i="1" baseline="0" smtClean="0">
                                  <a:solidFill>
                                    <a:srgbClr val="C55A1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3000" b="0" i="1" baseline="0" smtClean="0">
                                  <a:solidFill>
                                    <a:srgbClr val="C55A1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fr-FR" sz="3000" b="0" i="0" baseline="0" smtClean="0">
                                  <a:solidFill>
                                    <a:srgbClr val="C55A11"/>
                                  </a:solidFill>
                                  <a:latin typeface="Cambria Math" panose="02040503050406030204" pitchFamily="18" charset="0"/>
                                </a:rPr>
                                <m:t>p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fr-FR" sz="3000" baseline="0" dirty="0">
                  <a:solidFill>
                    <a:srgbClr val="C55A11"/>
                  </a:solidFill>
                </a:endParaRPr>
              </a:p>
            </p:txBody>
          </p:sp>
        </mc:Choice>
        <mc:Fallback xmlns="">
          <p:sp>
            <p:nvSpPr>
              <p:cNvPr id="35" name="ZoneTexte 34">
                <a:extLst>
                  <a:ext uri="{FF2B5EF4-FFF2-40B4-BE49-F238E27FC236}">
                    <a16:creationId xmlns:a16="http://schemas.microsoft.com/office/drawing/2014/main" id="{9D853C26-511C-4F58-9BD6-1B65A5F975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8227" y="1757843"/>
                <a:ext cx="501058" cy="65878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ZoneTexte 35">
                <a:extLst>
                  <a:ext uri="{FF2B5EF4-FFF2-40B4-BE49-F238E27FC236}">
                    <a16:creationId xmlns:a16="http://schemas.microsoft.com/office/drawing/2014/main" id="{5BA5CE06-87D5-4829-830B-41AB2AD188CB}"/>
                  </a:ext>
                </a:extLst>
              </p:cNvPr>
              <p:cNvSpPr txBox="1"/>
              <p:nvPr/>
            </p:nvSpPr>
            <p:spPr>
              <a:xfrm>
                <a:off x="3344026" y="1347553"/>
                <a:ext cx="501058" cy="658780"/>
              </a:xfrm>
              <a:prstGeom prst="rect">
                <a:avLst/>
              </a:prstGeom>
            </p:spPr>
            <p:txBody>
              <a:bodyPr vert="horz" wrap="none" lIns="0" tIns="0" rIns="0" bIns="0" rtlCol="0" anchor="ctr">
                <a:norm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fr-FR" sz="3000" b="0" i="1" baseline="0" smtClean="0">
                              <a:solidFill>
                                <a:srgbClr val="2F528F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fr-FR" sz="3000" b="0" i="1" baseline="0" smtClean="0">
                                  <a:solidFill>
                                    <a:srgbClr val="2F528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3000" b="0" i="1" baseline="0" smtClean="0">
                                  <a:solidFill>
                                    <a:srgbClr val="2F528F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fr-FR" sz="3000" b="0" i="0" baseline="0" smtClean="0">
                                  <a:solidFill>
                                    <a:srgbClr val="2F528F"/>
                                  </a:solidFill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fr-FR" sz="3000" baseline="0" dirty="0">
                  <a:solidFill>
                    <a:srgbClr val="2F528F"/>
                  </a:solidFill>
                </a:endParaRPr>
              </a:p>
            </p:txBody>
          </p:sp>
        </mc:Choice>
        <mc:Fallback xmlns="">
          <p:sp>
            <p:nvSpPr>
              <p:cNvPr id="36" name="ZoneTexte 35">
                <a:extLst>
                  <a:ext uri="{FF2B5EF4-FFF2-40B4-BE49-F238E27FC236}">
                    <a16:creationId xmlns:a16="http://schemas.microsoft.com/office/drawing/2014/main" id="{5BA5CE06-87D5-4829-830B-41AB2AD188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4026" y="1347553"/>
                <a:ext cx="501058" cy="65878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Connecteur droit avec flèche 37">
            <a:extLst>
              <a:ext uri="{FF2B5EF4-FFF2-40B4-BE49-F238E27FC236}">
                <a16:creationId xmlns:a16="http://schemas.microsoft.com/office/drawing/2014/main" id="{AB031A3C-BFA1-4F5E-9652-74DE27C8EAF4}"/>
              </a:ext>
            </a:extLst>
          </p:cNvPr>
          <p:cNvCxnSpPr>
            <a:cxnSpLocks/>
          </p:cNvCxnSpPr>
          <p:nvPr/>
        </p:nvCxnSpPr>
        <p:spPr>
          <a:xfrm flipV="1">
            <a:off x="2119084" y="2053967"/>
            <a:ext cx="1832335" cy="1493631"/>
          </a:xfrm>
          <a:prstGeom prst="straightConnector1">
            <a:avLst/>
          </a:prstGeom>
          <a:ln w="44450">
            <a:solidFill>
              <a:schemeClr val="tx1"/>
            </a:solidFill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ZoneTexte 40">
                <a:extLst>
                  <a:ext uri="{FF2B5EF4-FFF2-40B4-BE49-F238E27FC236}">
                    <a16:creationId xmlns:a16="http://schemas.microsoft.com/office/drawing/2014/main" id="{612938DE-AC07-45BB-BED1-BC425325B712}"/>
                  </a:ext>
                </a:extLst>
              </p:cNvPr>
              <p:cNvSpPr txBox="1"/>
              <p:nvPr/>
            </p:nvSpPr>
            <p:spPr>
              <a:xfrm>
                <a:off x="3723706" y="1414654"/>
                <a:ext cx="2658351" cy="658780"/>
              </a:xfrm>
              <a:prstGeom prst="rect">
                <a:avLst/>
              </a:prstGeom>
            </p:spPr>
            <p:txBody>
              <a:bodyPr vert="horz" wrap="none" lIns="0" tIns="0" rIns="0" bIns="0" rtlCol="0" anchor="ctr"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fr-FR" sz="3000" b="0" i="1" baseline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sz="3000" b="0" i="1" baseline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acc>
                      <m:r>
                        <a:rPr lang="fr-FR" sz="3000" b="0" i="1" baseline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fr-FR" sz="3000" i="1">
                              <a:solidFill>
                                <a:srgbClr val="C55A1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fr-FR" sz="3000" i="1">
                                  <a:solidFill>
                                    <a:srgbClr val="C55A1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3000" i="1">
                                  <a:solidFill>
                                    <a:srgbClr val="C55A1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fr-FR" sz="3000">
                                  <a:solidFill>
                                    <a:srgbClr val="C55A11"/>
                                  </a:solidFill>
                                  <a:latin typeface="Cambria Math" panose="02040503050406030204" pitchFamily="18" charset="0"/>
                                </a:rPr>
                                <m:t>p</m:t>
                              </m:r>
                            </m:sub>
                          </m:sSub>
                        </m:e>
                      </m:acc>
                      <m:r>
                        <a:rPr lang="fr-FR" sz="3000" b="0" i="1" baseline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⃗"/>
                          <m:ctrlPr>
                            <a:rPr lang="fr-FR" sz="3000" i="1">
                              <a:solidFill>
                                <a:srgbClr val="2F528F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fr-FR" sz="3000" i="1">
                                  <a:solidFill>
                                    <a:srgbClr val="2F528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3000" i="1">
                                  <a:solidFill>
                                    <a:srgbClr val="2F528F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fr-FR" sz="3000">
                                  <a:solidFill>
                                    <a:srgbClr val="2F528F"/>
                                  </a:solidFill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fr-FR" sz="3000" baseline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1" name="ZoneTexte 40">
                <a:extLst>
                  <a:ext uri="{FF2B5EF4-FFF2-40B4-BE49-F238E27FC236}">
                    <a16:creationId xmlns:a16="http://schemas.microsoft.com/office/drawing/2014/main" id="{612938DE-AC07-45BB-BED1-BC425325B7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3706" y="1414654"/>
                <a:ext cx="2658351" cy="65878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ZoneTexte 41">
                <a:extLst>
                  <a:ext uri="{FF2B5EF4-FFF2-40B4-BE49-F238E27FC236}">
                    <a16:creationId xmlns:a16="http://schemas.microsoft.com/office/drawing/2014/main" id="{B9A85542-574F-4E92-921C-F47044A073CD}"/>
                  </a:ext>
                </a:extLst>
              </p:cNvPr>
              <p:cNvSpPr txBox="1"/>
              <p:nvPr/>
            </p:nvSpPr>
            <p:spPr>
              <a:xfrm>
                <a:off x="992893" y="2665510"/>
                <a:ext cx="501058" cy="658780"/>
              </a:xfrm>
              <a:prstGeom prst="rect">
                <a:avLst/>
              </a:prstGeom>
            </p:spPr>
            <p:txBody>
              <a:bodyPr vert="horz" wrap="none" lIns="0" tIns="0" rIns="0" bIns="0" rtlCol="0" anchor="ctr">
                <a:norm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fr-FR" sz="3000" b="0" i="1" baseline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sz="3000" b="0" i="1" baseline="0" smtClean="0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fr-FR" sz="3000" b="0" i="1" baseline="0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</m:acc>
                    </m:oMath>
                  </m:oMathPara>
                </a14:m>
                <a:endParaRPr lang="fr-FR" sz="3000" baseline="0" dirty="0"/>
              </a:p>
            </p:txBody>
          </p:sp>
        </mc:Choice>
        <mc:Fallback xmlns="">
          <p:sp>
            <p:nvSpPr>
              <p:cNvPr id="42" name="ZoneTexte 41">
                <a:extLst>
                  <a:ext uri="{FF2B5EF4-FFF2-40B4-BE49-F238E27FC236}">
                    <a16:creationId xmlns:a16="http://schemas.microsoft.com/office/drawing/2014/main" id="{B9A85542-574F-4E92-921C-F47044A073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2893" y="2665510"/>
                <a:ext cx="501058" cy="65878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ZoneTexte 45">
                <a:extLst>
                  <a:ext uri="{FF2B5EF4-FFF2-40B4-BE49-F238E27FC236}">
                    <a16:creationId xmlns:a16="http://schemas.microsoft.com/office/drawing/2014/main" id="{2B8FC728-B964-45F8-B709-7AACC864B820}"/>
                  </a:ext>
                </a:extLst>
              </p:cNvPr>
              <p:cNvSpPr txBox="1"/>
              <p:nvPr/>
            </p:nvSpPr>
            <p:spPr>
              <a:xfrm>
                <a:off x="6208652" y="2690453"/>
                <a:ext cx="4990456" cy="914400"/>
              </a:xfrm>
              <a:prstGeom prst="rect">
                <a:avLst/>
              </a:prstGeom>
            </p:spPr>
            <p:txBody>
              <a:bodyPr vert="horz" wrap="none" lIns="0" tIns="0" rIns="0" bIns="0" rtlCol="0" anchor="ctr"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FR" sz="2400" i="1" baseline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fr-FR" sz="2400" i="1" baseline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fr-FR" sz="2400" i="1" baseline="0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fr-FR" sz="2400" b="0" i="1" baseline="0" smtClean="0">
                                      <a:latin typeface="Cambria Math" panose="02040503050406030204" pitchFamily="18" charset="0"/>
                                    </a:rPr>
                                    <m:t>𝑑𝑓</m:t>
                                  </m:r>
                                </m:e>
                              </m:acc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fr-FR" sz="2400" b="0" i="0" baseline="0" smtClean="0">
                                  <a:latin typeface="Cambria Math" panose="02040503050406030204" pitchFamily="18" charset="0"/>
                                </a:rPr>
                                <m:t>Lorentz</m:t>
                              </m:r>
                            </m:sub>
                          </m:sSub>
                        </m:num>
                        <m:den>
                          <m:r>
                            <a:rPr lang="fr-FR" sz="2400" b="0" i="1" baseline="0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fr-FR" sz="2400" b="0" i="1" baseline="0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den>
                      </m:f>
                      <m:r>
                        <a:rPr lang="fr-FR" sz="2400" b="0" i="1" baseline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400" b="0" i="1" baseline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𝜌</m:t>
                      </m:r>
                      <m:d>
                        <m:dPr>
                          <m:begChr m:val=""/>
                          <m:ctrlPr>
                            <a:rPr lang="fr-FR" sz="2400" b="0" i="1" baseline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endChr m:val=""/>
                              <m:ctrlPr>
                                <a:rPr lang="fr-FR" sz="2400" b="0" i="1" baseline="0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fr-FR" sz="2400" i="1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fr-FR" sz="2400" i="1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sz="2400" i="1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fr-FR" sz="240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p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fr-FR" sz="2400" b="0" i="1" baseline="0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∧</m:t>
                              </m:r>
                              <m:acc>
                                <m:accPr>
                                  <m:chr m:val="⃗"/>
                                  <m:ctrlPr>
                                    <a:rPr lang="fr-FR" sz="2400" b="0" i="1" baseline="0" smtClean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fr-FR" sz="2400" b="0" i="1" baseline="0" smtClean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</m:acc>
                            </m:e>
                          </m:d>
                        </m:e>
                      </m:d>
                      <m:r>
                        <a:rPr lang="fr-FR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400" i="1" smtClean="0">
                          <a:solidFill>
                            <a:srgbClr val="2F528F"/>
                          </a:solidFill>
                          <a:latin typeface="Cambria Math" panose="02040503050406030204" pitchFamily="18" charset="0"/>
                        </a:rPr>
                        <m:t>𝜌</m:t>
                      </m:r>
                      <m:d>
                        <m:dPr>
                          <m:begChr m:val=""/>
                          <m:ctrlPr>
                            <a:rPr lang="fr-FR" sz="2400" i="1">
                              <a:solidFill>
                                <a:srgbClr val="2F528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endChr m:val=""/>
                              <m:ctrlPr>
                                <a:rPr lang="fr-FR" sz="2400" i="1">
                                  <a:solidFill>
                                    <a:srgbClr val="2F528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fr-FR" sz="2400" i="1">
                                      <a:solidFill>
                                        <a:srgbClr val="2F528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fr-FR" sz="2400" i="1">
                                          <a:solidFill>
                                            <a:srgbClr val="2F528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sz="2400" i="1">
                                          <a:solidFill>
                                            <a:srgbClr val="2F528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fr-FR" sz="2400">
                                          <a:solidFill>
                                            <a:srgbClr val="2F528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c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fr-FR" sz="2400" i="1">
                                  <a:solidFill>
                                    <a:srgbClr val="2F528F"/>
                                  </a:solidFill>
                                  <a:latin typeface="Cambria Math" panose="02040503050406030204" pitchFamily="18" charset="0"/>
                                </a:rPr>
                                <m:t>∧</m:t>
                              </m:r>
                              <m:acc>
                                <m:accPr>
                                  <m:chr m:val="⃗"/>
                                  <m:ctrlPr>
                                    <a:rPr lang="fr-FR" sz="2400" i="1">
                                      <a:solidFill>
                                        <a:srgbClr val="2F528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fr-FR" sz="2400" i="1">
                                      <a:solidFill>
                                        <a:srgbClr val="2F528F"/>
                                      </a:solidFill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</m:acc>
                            </m:e>
                          </m:d>
                        </m:e>
                      </m:d>
                    </m:oMath>
                  </m:oMathPara>
                </a14:m>
                <a:endParaRPr lang="fr-FR" sz="2400" baseline="0" dirty="0"/>
              </a:p>
            </p:txBody>
          </p:sp>
        </mc:Choice>
        <mc:Fallback xmlns="">
          <p:sp>
            <p:nvSpPr>
              <p:cNvPr id="46" name="ZoneTexte 45">
                <a:extLst>
                  <a:ext uri="{FF2B5EF4-FFF2-40B4-BE49-F238E27FC236}">
                    <a16:creationId xmlns:a16="http://schemas.microsoft.com/office/drawing/2014/main" id="{2B8FC728-B964-45F8-B709-7AACC864B8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8652" y="2690453"/>
                <a:ext cx="4990456" cy="91440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9" name="Groupe 48">
            <a:extLst>
              <a:ext uri="{FF2B5EF4-FFF2-40B4-BE49-F238E27FC236}">
                <a16:creationId xmlns:a16="http://schemas.microsoft.com/office/drawing/2014/main" id="{E547286E-F03C-4D9D-9A95-41D3093DB7EB}"/>
              </a:ext>
            </a:extLst>
          </p:cNvPr>
          <p:cNvGrpSpPr/>
          <p:nvPr/>
        </p:nvGrpSpPr>
        <p:grpSpPr>
          <a:xfrm>
            <a:off x="443828" y="1674891"/>
            <a:ext cx="432000" cy="432000"/>
            <a:chOff x="443828" y="1674891"/>
            <a:chExt cx="432000" cy="432000"/>
          </a:xfrm>
        </p:grpSpPr>
        <p:sp>
          <p:nvSpPr>
            <p:cNvPr id="47" name="Ellipse 46">
              <a:extLst>
                <a:ext uri="{FF2B5EF4-FFF2-40B4-BE49-F238E27FC236}">
                  <a16:creationId xmlns:a16="http://schemas.microsoft.com/office/drawing/2014/main" id="{9582844E-0487-411E-9C4F-6ACADE6BBCD0}"/>
                </a:ext>
              </a:extLst>
            </p:cNvPr>
            <p:cNvSpPr/>
            <p:nvPr/>
          </p:nvSpPr>
          <p:spPr>
            <a:xfrm>
              <a:off x="443828" y="1674891"/>
              <a:ext cx="432000" cy="432000"/>
            </a:xfrm>
            <a:prstGeom prst="ellipse">
              <a:avLst/>
            </a:prstGeom>
            <a:noFill/>
            <a:ln w="444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8" name="Ellipse 47">
              <a:extLst>
                <a:ext uri="{FF2B5EF4-FFF2-40B4-BE49-F238E27FC236}">
                  <a16:creationId xmlns:a16="http://schemas.microsoft.com/office/drawing/2014/main" id="{46463F60-837B-41B0-9ADF-35B52897D3C2}"/>
                </a:ext>
              </a:extLst>
            </p:cNvPr>
            <p:cNvSpPr/>
            <p:nvPr/>
          </p:nvSpPr>
          <p:spPr>
            <a:xfrm>
              <a:off x="623828" y="1854891"/>
              <a:ext cx="72000" cy="72000"/>
            </a:xfrm>
            <a:prstGeom prst="ellipse">
              <a:avLst/>
            </a:prstGeom>
            <a:solidFill>
              <a:schemeClr val="tx1"/>
            </a:solidFill>
            <a:ln w="444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ZoneTexte 49">
                <a:extLst>
                  <a:ext uri="{FF2B5EF4-FFF2-40B4-BE49-F238E27FC236}">
                    <a16:creationId xmlns:a16="http://schemas.microsoft.com/office/drawing/2014/main" id="{0F0C026D-DBF3-4A15-BF95-8E62F5EA7629}"/>
                  </a:ext>
                </a:extLst>
              </p:cNvPr>
              <p:cNvSpPr txBox="1"/>
              <p:nvPr/>
            </p:nvSpPr>
            <p:spPr>
              <a:xfrm>
                <a:off x="875828" y="1391477"/>
                <a:ext cx="501058" cy="658780"/>
              </a:xfrm>
              <a:prstGeom prst="rect">
                <a:avLst/>
              </a:prstGeom>
            </p:spPr>
            <p:txBody>
              <a:bodyPr vert="horz" wrap="none" lIns="0" tIns="0" rIns="0" bIns="0" rtlCol="0" anchor="ctr">
                <a:norm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fr-FR" sz="3000" b="0" i="1" baseline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sz="3000" b="0" i="1" baseline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</m:oMath>
                  </m:oMathPara>
                </a14:m>
                <a:endParaRPr lang="fr-FR" sz="3000" baseline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0" name="ZoneTexte 49">
                <a:extLst>
                  <a:ext uri="{FF2B5EF4-FFF2-40B4-BE49-F238E27FC236}">
                    <a16:creationId xmlns:a16="http://schemas.microsoft.com/office/drawing/2014/main" id="{0F0C026D-DBF3-4A15-BF95-8E62F5EA76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828" y="1391477"/>
                <a:ext cx="501058" cy="65878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ZoneTexte 50">
                <a:extLst>
                  <a:ext uri="{FF2B5EF4-FFF2-40B4-BE49-F238E27FC236}">
                    <a16:creationId xmlns:a16="http://schemas.microsoft.com/office/drawing/2014/main" id="{F25E4C63-3836-4BC0-970D-3DCAA66203F5}"/>
                  </a:ext>
                </a:extLst>
              </p:cNvPr>
              <p:cNvSpPr txBox="1"/>
              <p:nvPr/>
            </p:nvSpPr>
            <p:spPr>
              <a:xfrm>
                <a:off x="3929518" y="3763188"/>
                <a:ext cx="5820575" cy="769791"/>
              </a:xfrm>
              <a:prstGeom prst="rect">
                <a:avLst/>
              </a:prstGeom>
            </p:spPr>
            <p:txBody>
              <a:bodyPr vert="horz" wrap="none" lIns="0" tIns="0" rIns="0" bIns="0" rtlCol="0" anchor="ctr">
                <a:normAutofit/>
              </a:bodyPr>
              <a:lstStyle/>
              <a:p>
                <a:r>
                  <a:rPr lang="fr-FR" sz="2400" b="0" baseline="0" dirty="0"/>
                  <a:t>Sur le conducteur de volume </a:t>
                </a:r>
                <a14:m>
                  <m:oMath xmlns:m="http://schemas.openxmlformats.org/officeDocument/2006/math">
                    <m:r>
                      <a:rPr lang="fr-FR" sz="2400" b="0" i="1" baseline="0" smtClean="0">
                        <a:latin typeface="Cambria Math" panose="02040503050406030204" pitchFamily="18" charset="0"/>
                      </a:rPr>
                      <m:t>𝛿𝜏</m:t>
                    </m:r>
                    <m:r>
                      <a:rPr lang="fr-FR" sz="2400" b="0" i="1" baseline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sz="2400" b="0" i="1" baseline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fr-FR" sz="2400" b="0" i="1" baseline="0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fr-FR" sz="2400" b="0" i="1" baseline="0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fr-FR" sz="2400" baseline="0" dirty="0"/>
                  <a:t> :</a:t>
                </a:r>
              </a:p>
            </p:txBody>
          </p:sp>
        </mc:Choice>
        <mc:Fallback xmlns="">
          <p:sp>
            <p:nvSpPr>
              <p:cNvPr id="51" name="ZoneTexte 50">
                <a:extLst>
                  <a:ext uri="{FF2B5EF4-FFF2-40B4-BE49-F238E27FC236}">
                    <a16:creationId xmlns:a16="http://schemas.microsoft.com/office/drawing/2014/main" id="{F25E4C63-3836-4BC0-970D-3DCAA66203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9518" y="3763188"/>
                <a:ext cx="5820575" cy="769791"/>
              </a:xfrm>
              <a:prstGeom prst="rect">
                <a:avLst/>
              </a:prstGeom>
              <a:blipFill>
                <a:blip r:embed="rId13"/>
                <a:stretch>
                  <a:fillRect l="-324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ZoneTexte 51">
                <a:extLst>
                  <a:ext uri="{FF2B5EF4-FFF2-40B4-BE49-F238E27FC236}">
                    <a16:creationId xmlns:a16="http://schemas.microsoft.com/office/drawing/2014/main" id="{3C1ECF0D-8A1F-4F89-BDB8-59D3445AFB0B}"/>
                  </a:ext>
                </a:extLst>
              </p:cNvPr>
              <p:cNvSpPr txBox="1"/>
              <p:nvPr/>
            </p:nvSpPr>
            <p:spPr>
              <a:xfrm>
                <a:off x="3929518" y="4304522"/>
                <a:ext cx="7978112" cy="914400"/>
              </a:xfrm>
              <a:prstGeom prst="rect">
                <a:avLst/>
              </a:prstGeom>
            </p:spPr>
            <p:txBody>
              <a:bodyPr vert="horz" wrap="none" lIns="0" tIns="0" rIns="0" bIns="0" rtlCol="0" anchor="ctr"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fr-FR" sz="2400">
                              <a:latin typeface="Cambria Math" panose="02040503050406030204" pitchFamily="18" charset="0"/>
                            </a:rPr>
                            <m:t>Laplace</m:t>
                          </m:r>
                        </m:sub>
                      </m:sSub>
                      <m:r>
                        <a:rPr lang="fr-FR" sz="2400" b="0" i="1" baseline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∭"/>
                          <m:ctrlPr>
                            <a:rPr lang="fr-FR" sz="2400" b="0" i="1" baseline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fr-FR" sz="2400" b="0" i="1" baseline="0" smtClean="0">
                              <a:latin typeface="Cambria Math" panose="02040503050406030204" pitchFamily="18" charset="0"/>
                            </a:rPr>
                            <m:t>𝛿𝜏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  <m:t>𝑑𝑓</m:t>
                                  </m:r>
                                </m:e>
                              </m:acc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fr-FR" sz="2400">
                                  <a:latin typeface="Cambria Math" panose="02040503050406030204" pitchFamily="18" charset="0"/>
                                </a:rPr>
                                <m:t>Lorentz</m:t>
                              </m:r>
                            </m:sub>
                          </m:sSub>
                        </m:e>
                      </m:nary>
                      <m:r>
                        <a:rPr lang="fr-FR" sz="2400" b="0" i="1" baseline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∭"/>
                          <m:ctrlPr>
                            <a:rPr lang="fr-FR" sz="240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fr-FR" sz="2400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𝛿𝜏</m:t>
                          </m:r>
                        </m:sub>
                        <m:sup/>
                        <m:e>
                          <m:acc>
                            <m:accPr>
                              <m:chr m:val="⃗"/>
                              <m:ctrlPr>
                                <a:rPr lang="fr-FR" sz="2400" i="1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sz="2400" i="1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acc>
                          <m:r>
                            <a:rPr lang="fr-FR" sz="2400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∧</m:t>
                          </m:r>
                          <m:acc>
                            <m:accPr>
                              <m:chr m:val="⃗"/>
                              <m:ctrlPr>
                                <a:rPr lang="fr-FR" sz="2400" i="1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sz="2400" i="1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acc>
                          <m:r>
                            <a:rPr lang="fr-FR" sz="2400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fr-FR" sz="2400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</m:nary>
                      <m:r>
                        <a:rPr lang="fr-FR" sz="2400" i="1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⃗"/>
                          <m:ctrlPr>
                            <a:rPr lang="fr-FR" sz="2400" i="1" smtClean="0">
                              <a:solidFill>
                                <a:srgbClr val="2F528F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fr-FR" sz="2400" i="1">
                                  <a:solidFill>
                                    <a:srgbClr val="2F528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400" i="1">
                                  <a:solidFill>
                                    <a:srgbClr val="2F528F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fr-FR" sz="2400">
                                  <a:solidFill>
                                    <a:srgbClr val="2F528F"/>
                                  </a:solidFill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sub>
                          </m:sSub>
                        </m:e>
                      </m:acc>
                      <m:r>
                        <a:rPr lang="fr-FR" sz="2400" i="1">
                          <a:solidFill>
                            <a:srgbClr val="2F528F"/>
                          </a:solidFill>
                          <a:latin typeface="Cambria Math" panose="02040503050406030204" pitchFamily="18" charset="0"/>
                        </a:rPr>
                        <m:t>∧</m:t>
                      </m:r>
                      <m:acc>
                        <m:accPr>
                          <m:chr m:val="⃗"/>
                          <m:ctrlPr>
                            <a:rPr lang="fr-FR" sz="2400" i="1">
                              <a:solidFill>
                                <a:srgbClr val="2F528F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sz="2400" i="1">
                              <a:solidFill>
                                <a:srgbClr val="2F528F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  <m:nary>
                        <m:naryPr>
                          <m:chr m:val="∭"/>
                          <m:ctrlPr>
                            <a:rPr lang="fr-FR" sz="2400" i="1">
                              <a:solidFill>
                                <a:srgbClr val="2F528F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fr-FR" sz="2400" i="1">
                              <a:solidFill>
                                <a:srgbClr val="2F528F"/>
                              </a:solidFill>
                              <a:latin typeface="Cambria Math" panose="02040503050406030204" pitchFamily="18" charset="0"/>
                            </a:rPr>
                            <m:t>𝛿𝜏</m:t>
                          </m:r>
                        </m:sub>
                        <m:sup/>
                        <m:e>
                          <m:r>
                            <a:rPr lang="fr-FR" sz="2400" i="1">
                              <a:solidFill>
                                <a:srgbClr val="2F528F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  <m:r>
                            <a:rPr lang="fr-FR" sz="2400" b="0" i="1" smtClean="0">
                              <a:solidFill>
                                <a:srgbClr val="2F528F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fr-FR" sz="2400" b="0" i="1" smtClean="0">
                              <a:solidFill>
                                <a:srgbClr val="2F528F"/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</m:nary>
                    </m:oMath>
                  </m:oMathPara>
                </a14:m>
                <a:endParaRPr lang="fr-FR" sz="2400" baseline="0" dirty="0"/>
              </a:p>
            </p:txBody>
          </p:sp>
        </mc:Choice>
        <mc:Fallback xmlns="">
          <p:sp>
            <p:nvSpPr>
              <p:cNvPr id="52" name="ZoneTexte 51">
                <a:extLst>
                  <a:ext uri="{FF2B5EF4-FFF2-40B4-BE49-F238E27FC236}">
                    <a16:creationId xmlns:a16="http://schemas.microsoft.com/office/drawing/2014/main" id="{3C1ECF0D-8A1F-4F89-BDB8-59D3445AFB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9518" y="4304522"/>
                <a:ext cx="7978112" cy="914400"/>
              </a:xfrm>
              <a:prstGeom prst="rect">
                <a:avLst/>
              </a:prstGeom>
              <a:blipFill>
                <a:blip r:embed="rId14"/>
                <a:stretch>
                  <a:fillRect l="-7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Connecteur droit 53">
            <a:extLst>
              <a:ext uri="{FF2B5EF4-FFF2-40B4-BE49-F238E27FC236}">
                <a16:creationId xmlns:a16="http://schemas.microsoft.com/office/drawing/2014/main" id="{DAEAA282-E18C-429E-B806-16693A25F109}"/>
              </a:ext>
            </a:extLst>
          </p:cNvPr>
          <p:cNvCxnSpPr>
            <a:cxnSpLocks/>
          </p:cNvCxnSpPr>
          <p:nvPr/>
        </p:nvCxnSpPr>
        <p:spPr>
          <a:xfrm flipV="1">
            <a:off x="9661555" y="4394992"/>
            <a:ext cx="2162256" cy="755104"/>
          </a:xfrm>
          <a:prstGeom prst="line">
            <a:avLst/>
          </a:prstGeom>
          <a:ln w="412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ZoneTexte 56">
                <a:extLst>
                  <a:ext uri="{FF2B5EF4-FFF2-40B4-BE49-F238E27FC236}">
                    <a16:creationId xmlns:a16="http://schemas.microsoft.com/office/drawing/2014/main" id="{6641DAB0-C947-49FC-9A85-CDA9CAE6A30C}"/>
                  </a:ext>
                </a:extLst>
              </p:cNvPr>
              <p:cNvSpPr txBox="1"/>
              <p:nvPr/>
            </p:nvSpPr>
            <p:spPr>
              <a:xfrm>
                <a:off x="3929518" y="5351062"/>
                <a:ext cx="2584626" cy="914400"/>
              </a:xfrm>
              <a:prstGeom prst="rect">
                <a:avLst/>
              </a:prstGeom>
            </p:spPr>
            <p:txBody>
              <a:bodyPr vert="horz" wrap="none" lIns="0" tIns="0" rIns="0" bIns="0" rtlCol="0" anchor="ctr"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fr-FR" sz="2400">
                              <a:latin typeface="Cambria Math" panose="02040503050406030204" pitchFamily="18" charset="0"/>
                            </a:rPr>
                            <m:t>Laplace</m:t>
                          </m:r>
                        </m:sub>
                      </m:sSub>
                      <m:r>
                        <a:rPr lang="fr-FR" sz="2400" b="0" i="1" baseline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400" b="0" i="1" baseline="0" smtClean="0">
                          <a:latin typeface="Cambria Math" panose="02040503050406030204" pitchFamily="18" charset="0"/>
                        </a:rPr>
                        <m:t>𝐼</m:t>
                      </m:r>
                      <m:acc>
                        <m:accPr>
                          <m:chr m:val="⃗"/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</m:acc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∧</m:t>
                      </m:r>
                      <m:acc>
                        <m:accPr>
                          <m:chr m:val="⃗"/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</m:oMath>
                  </m:oMathPara>
                </a14:m>
                <a:endParaRPr lang="fr-FR" sz="2400" baseline="0" dirty="0"/>
              </a:p>
            </p:txBody>
          </p:sp>
        </mc:Choice>
        <mc:Fallback xmlns="">
          <p:sp>
            <p:nvSpPr>
              <p:cNvPr id="57" name="ZoneTexte 56">
                <a:extLst>
                  <a:ext uri="{FF2B5EF4-FFF2-40B4-BE49-F238E27FC236}">
                    <a16:creationId xmlns:a16="http://schemas.microsoft.com/office/drawing/2014/main" id="{6641DAB0-C947-49FC-9A85-CDA9CAE6A3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9518" y="5351062"/>
                <a:ext cx="2584626" cy="914400"/>
              </a:xfrm>
              <a:prstGeom prst="rect">
                <a:avLst/>
              </a:prstGeom>
              <a:blipFill>
                <a:blip r:embed="rId15"/>
                <a:stretch>
                  <a:fillRect l="-23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Rectangle 57">
            <a:extLst>
              <a:ext uri="{FF2B5EF4-FFF2-40B4-BE49-F238E27FC236}">
                <a16:creationId xmlns:a16="http://schemas.microsoft.com/office/drawing/2014/main" id="{A71D5276-7C2F-4321-A6B6-36521C43E16D}"/>
              </a:ext>
            </a:extLst>
          </p:cNvPr>
          <p:cNvSpPr/>
          <p:nvPr/>
        </p:nvSpPr>
        <p:spPr>
          <a:xfrm>
            <a:off x="3766226" y="5373638"/>
            <a:ext cx="2851842" cy="89182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580FA2A4-87FE-4315-9D60-BAB99F93F06C}"/>
              </a:ext>
            </a:extLst>
          </p:cNvPr>
          <p:cNvSpPr/>
          <p:nvPr/>
        </p:nvSpPr>
        <p:spPr>
          <a:xfrm>
            <a:off x="9661555" y="2892612"/>
            <a:ext cx="1184481" cy="69232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ZoneTexte 59">
                <a:extLst>
                  <a:ext uri="{FF2B5EF4-FFF2-40B4-BE49-F238E27FC236}">
                    <a16:creationId xmlns:a16="http://schemas.microsoft.com/office/drawing/2014/main" id="{B30379FF-BDDB-451C-A0B0-D638B89456AB}"/>
                  </a:ext>
                </a:extLst>
              </p:cNvPr>
              <p:cNvSpPr txBox="1"/>
              <p:nvPr/>
            </p:nvSpPr>
            <p:spPr>
              <a:xfrm>
                <a:off x="9861899" y="3584932"/>
                <a:ext cx="836293" cy="532486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ctr">
                <a:no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fr-FR" sz="2400" i="1" baseline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fr-FR" sz="2400" i="1" baseline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400" b="0" i="1" baseline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fr-FR" sz="2400" b="0" i="0" baseline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em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fr-FR" sz="2400" baseline="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0" name="ZoneTexte 59">
                <a:extLst>
                  <a:ext uri="{FF2B5EF4-FFF2-40B4-BE49-F238E27FC236}">
                    <a16:creationId xmlns:a16="http://schemas.microsoft.com/office/drawing/2014/main" id="{B30379FF-BDDB-451C-A0B0-D638B89456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1899" y="3584932"/>
                <a:ext cx="836293" cy="532486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179741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8851AD0-5CD6-4E48-9197-B76237B42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 – Principe de la conversion électromécanique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00D0A1A-75BF-46B8-8511-80AEA576D8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2020-2021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39CD72B-D232-431F-B45F-A56E06851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LP09 – Conversion de puissance électromécanique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C82A566-5803-4372-A5B6-8C8CA2BE2B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9E762-5065-4A2D-94FC-2E11B3674F7C}" type="slidenum">
              <a:rPr lang="fr-FR" smtClean="0"/>
              <a:pPr/>
              <a:t>4</a:t>
            </a:fld>
            <a:endParaRPr lang="fr-FR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45E4533A-F9A2-4A11-902D-6F056C0B066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fr-FR" dirty="0"/>
              <a:t>2) Couplage électromécanique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31085039-2ACE-44BA-A7AF-26D9D0D094B7}"/>
                  </a:ext>
                </a:extLst>
              </p:cNvPr>
              <p:cNvSpPr txBox="1"/>
              <p:nvPr/>
            </p:nvSpPr>
            <p:spPr>
              <a:xfrm>
                <a:off x="7009839" y="1370518"/>
                <a:ext cx="3117941" cy="914400"/>
              </a:xfrm>
              <a:prstGeom prst="rect">
                <a:avLst/>
              </a:prstGeom>
            </p:spPr>
            <p:txBody>
              <a:bodyPr vert="horz" wrap="none" lIns="0" tIns="0" rIns="0" bIns="0" rtlCol="0" anchor="ctr"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FR" sz="2400" b="0" i="1" baseline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𝑑𝑝</m:t>
                      </m:r>
                      <m:r>
                        <a:rPr lang="fr-FR" sz="2400" b="0" i="1" baseline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400" b="0" i="1" baseline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𝜌</m:t>
                      </m:r>
                      <m:d>
                        <m:dPr>
                          <m:begChr m:val=""/>
                          <m:ctrlPr>
                            <a:rPr lang="fr-FR" sz="2400" b="0" i="1" baseline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endChr m:val=""/>
                              <m:ctrlPr>
                                <a:rPr lang="fr-FR" sz="2400" b="0" i="1" baseline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fr-F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fr-F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</m:acc>
                              <m:r>
                                <a:rPr lang="fr-FR" sz="2400" b="0" i="1" baseline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∧</m:t>
                              </m:r>
                              <m:acc>
                                <m:accPr>
                                  <m:chr m:val="⃗"/>
                                  <m:ctrlPr>
                                    <a:rPr lang="fr-FR" sz="2400" b="0" i="1" baseline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fr-FR" sz="2400" b="0" i="1" baseline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</m:acc>
                            </m:e>
                          </m:d>
                        </m:e>
                      </m:d>
                      <m:r>
                        <a:rPr lang="fr-FR" sz="2400" b="0" i="1" baseline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⃗"/>
                          <m:ctrlPr>
                            <a:rPr lang="fr-FR" sz="2400" b="0" i="1" baseline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sz="2400" b="0" i="1" baseline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acc>
                      <m:r>
                        <a:rPr lang="fr-FR" sz="2400" b="0" i="1" baseline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fr-FR" sz="2400" baseline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31085039-2ACE-44BA-A7AF-26D9D0D094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9839" y="1370518"/>
                <a:ext cx="3117941" cy="91440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ZoneTexte 8">
            <a:extLst>
              <a:ext uri="{FF2B5EF4-FFF2-40B4-BE49-F238E27FC236}">
                <a16:creationId xmlns:a16="http://schemas.microsoft.com/office/drawing/2014/main" id="{BF43A539-BEE8-443E-B6F0-928FB6C0DD1F}"/>
              </a:ext>
            </a:extLst>
          </p:cNvPr>
          <p:cNvSpPr txBox="1"/>
          <p:nvPr/>
        </p:nvSpPr>
        <p:spPr>
          <a:xfrm>
            <a:off x="621102" y="1442823"/>
            <a:ext cx="6264475" cy="769791"/>
          </a:xfrm>
          <a:prstGeom prst="rect">
            <a:avLst/>
          </a:prstGeom>
        </p:spPr>
        <p:txBody>
          <a:bodyPr vert="horz" wrap="none" lIns="0" tIns="0" rIns="0" bIns="0" rtlCol="0" anchor="ctr">
            <a:normAutofit/>
          </a:bodyPr>
          <a:lstStyle/>
          <a:p>
            <a:r>
              <a:rPr lang="fr-FR" sz="2400" b="0" baseline="0" dirty="0"/>
              <a:t>Puissance échangée localement par les porteurs :</a:t>
            </a:r>
            <a:endParaRPr lang="fr-FR" sz="2400" baseline="0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DF61D8CE-1ED1-44FE-B4E6-C87E188D00A8}"/>
              </a:ext>
            </a:extLst>
          </p:cNvPr>
          <p:cNvSpPr txBox="1"/>
          <p:nvPr/>
        </p:nvSpPr>
        <p:spPr>
          <a:xfrm>
            <a:off x="621101" y="2539785"/>
            <a:ext cx="6264475" cy="769791"/>
          </a:xfrm>
          <a:prstGeom prst="rect">
            <a:avLst/>
          </a:prstGeom>
        </p:spPr>
        <p:txBody>
          <a:bodyPr vert="horz" wrap="none" lIns="0" tIns="0" rIns="0" bIns="0" rtlCol="0" anchor="ctr">
            <a:normAutofit/>
          </a:bodyPr>
          <a:lstStyle/>
          <a:p>
            <a:r>
              <a:rPr lang="fr-FR" sz="2400" b="0" baseline="0" dirty="0"/>
              <a:t>Puissance échangée localement par le conducteur :</a:t>
            </a:r>
            <a:endParaRPr lang="fr-FR" sz="2400" baseline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8F610722-37FE-4142-A8F0-D64AACBDD07F}"/>
                  </a:ext>
                </a:extLst>
              </p:cNvPr>
              <p:cNvSpPr txBox="1"/>
              <p:nvPr/>
            </p:nvSpPr>
            <p:spPr>
              <a:xfrm>
                <a:off x="621100" y="3127992"/>
                <a:ext cx="9248696" cy="1237599"/>
              </a:xfrm>
              <a:prstGeom prst="rect">
                <a:avLst/>
              </a:prstGeom>
            </p:spPr>
            <p:txBody>
              <a:bodyPr vert="horz" wrap="none" lIns="0" tIns="0" rIns="0" bIns="0" rtlCol="0" anchor="ctr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FR" sz="2400" b="0" i="1" baseline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fr-FR" sz="2400" b="0" i="1" baseline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400" b="0" i="1" baseline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∭"/>
                          <m:limLoc m:val="undOvr"/>
                          <m:ctrlPr>
                            <a:rPr lang="fr-FR" sz="2400" b="0" i="1" baseline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fr-FR" sz="2400" b="0" i="1" baseline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𝛿𝜏</m:t>
                          </m:r>
                        </m:sub>
                        <m:sup/>
                        <m:e>
                          <m:r>
                            <a:rPr lang="fr-FR" sz="2400" b="0" i="1" baseline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𝑑𝑝</m:t>
                          </m:r>
                        </m:e>
                      </m:nary>
                      <m:r>
                        <a:rPr lang="fr-FR" sz="2400" b="0" i="1" baseline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=0=</m:t>
                      </m:r>
                      <m:nary>
                        <m:naryPr>
                          <m:chr m:val="∭"/>
                          <m:ctrlPr>
                            <a:rPr lang="fr-F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fr-F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𝛿𝜏</m:t>
                          </m:r>
                        </m:sub>
                        <m:sup/>
                        <m:e>
                          <m:r>
                            <a:rPr lang="fr-F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  <m:d>
                            <m:dPr>
                              <m:begChr m:val=""/>
                              <m:ctrlPr>
                                <a:rPr lang="fr-F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endChr m:val=""/>
                                  <m:ctrlPr>
                                    <a:rPr lang="fr-F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fr-F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fr-FR" sz="24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FR" sz="24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sty m:val="p"/>
                                            </m:rPr>
                                            <a:rPr lang="fr-FR" sz="2400" b="0" i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p</m:t>
                                          </m:r>
                                        </m:sub>
                                      </m:sSub>
                                    </m:e>
                                  </m:acc>
                                  <m:r>
                                    <a:rPr lang="fr-F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∧</m:t>
                                  </m:r>
                                  <m:acc>
                                    <m:accPr>
                                      <m:chr m:val="⃗"/>
                                      <m:ctrlPr>
                                        <a:rPr lang="fr-F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fr-F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</m:e>
                                  </m:acc>
                                </m:e>
                              </m:d>
                            </m:e>
                          </m:d>
                          <m:r>
                            <a:rPr lang="fr-F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acc>
                            <m:accPr>
                              <m:chr m:val="⃗"/>
                              <m:ctrlPr>
                                <a:rPr lang="fr-F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fr-F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fr-FR" sz="24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</m:sub>
                              </m:sSub>
                            </m:e>
                          </m:acc>
                          <m:r>
                            <a:rPr lang="fr-F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fr-F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</m:nary>
                      <m:r>
                        <a:rPr lang="fr-FR" sz="2400" i="1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∭"/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𝛿𝜏</m:t>
                          </m:r>
                        </m:sub>
                        <m:sup/>
                        <m:e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𝜌</m:t>
                          </m:r>
                          <m:d>
                            <m:dPr>
                              <m:begChr m:val=""/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endChr m:val=""/>
                                  <m:ctrlP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fr-FR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fr-FR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FR" sz="2400" i="1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sty m:val="p"/>
                                            </m:rPr>
                                            <a:rPr lang="fr-FR" sz="2400">
                                              <a:latin typeface="Cambria Math" panose="02040503050406030204" pitchFamily="18" charset="0"/>
                                            </a:rPr>
                                            <m:t>c</m:t>
                                          </m:r>
                                        </m:sub>
                                      </m:sSub>
                                    </m:e>
                                  </m:acc>
                                  <m: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  <m:t>∧</m:t>
                                  </m:r>
                                  <m:acc>
                                    <m:accPr>
                                      <m:chr m:val="⃗"/>
                                      <m:ctrlPr>
                                        <a:rPr lang="fr-FR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fr-FR" sz="2400" i="1"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</m:e>
                                  </m:acc>
                                </m:e>
                              </m:d>
                            </m:e>
                          </m:d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⋅</m:t>
                          </m:r>
                          <m:acc>
                            <m:accPr>
                              <m:chr m:val="⃗"/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fr-FR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fr-FR" sz="2400" b="0" i="0" smtClean="0">
                                      <a:latin typeface="Cambria Math" panose="02040503050406030204" pitchFamily="18" charset="0"/>
                                    </a:rPr>
                                    <m:t>p</m:t>
                                  </m:r>
                                </m:sub>
                              </m:sSub>
                            </m:e>
                          </m:acc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</m:nary>
                    </m:oMath>
                  </m:oMathPara>
                </a14:m>
                <a:endParaRPr lang="fr-FR" sz="2400" baseline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8F610722-37FE-4142-A8F0-D64AACBDD0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100" y="3127992"/>
                <a:ext cx="9248696" cy="12375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BC55F990-CE64-474A-9865-6190A5AA5BAD}"/>
                  </a:ext>
                </a:extLst>
              </p:cNvPr>
              <p:cNvSpPr txBox="1"/>
              <p:nvPr/>
            </p:nvSpPr>
            <p:spPr>
              <a:xfrm>
                <a:off x="2659987" y="4272689"/>
                <a:ext cx="3810481" cy="694506"/>
              </a:xfrm>
              <a:prstGeom prst="rect">
                <a:avLst/>
              </a:prstGeom>
            </p:spPr>
            <p:txBody>
              <a:bodyPr vert="horz" wrap="none" lIns="0" tIns="0" rIns="0" bIns="0" rtlCol="0" anchor="ctr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FR" sz="2400" b="0" i="1" spc="100" baseline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0=</m:t>
                      </m:r>
                      <m:sSub>
                        <m:sSubPr>
                          <m:ctrlPr>
                            <a:rPr lang="fr-FR" sz="2400" i="1" spc="1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fr-FR" sz="2400" i="1" spc="1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sz="2400" i="1" spc="1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fr-FR" sz="2400" i="1" spc="1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fr-FR" sz="2400" spc="1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Laplace</m:t>
                          </m:r>
                        </m:sub>
                      </m:sSub>
                      <m:r>
                        <a:rPr lang="fr-FR" sz="2400" i="1" spc="1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⃗"/>
                          <m:ctrlPr>
                            <a:rPr lang="fr-FR" sz="2400" i="1" spc="1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fr-FR" sz="2400" i="1" spc="1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400" i="1" spc="1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fr-FR" sz="2400" spc="1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sub>
                          </m:sSub>
                        </m:e>
                      </m:acc>
                      <m:r>
                        <a:rPr lang="fr-FR" sz="2400" i="1" spc="1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400" b="0" i="1" spc="1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acc>
                        <m:accPr>
                          <m:chr m:val="⃗"/>
                          <m:ctrlPr>
                            <a:rPr lang="fr-FR" sz="2400" i="1" spc="1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fr-FR" sz="2400" i="1" spc="1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400" i="1" spc="1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fr-FR" sz="2400" spc="1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em</m:t>
                              </m:r>
                            </m:sub>
                          </m:sSub>
                        </m:e>
                      </m:acc>
                      <m:r>
                        <a:rPr lang="fr-FR" sz="2400" b="0" i="1" spc="1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⃗"/>
                          <m:ctrlPr>
                            <a:rPr lang="fr-FR" sz="2400" i="1" spc="1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sz="2400" i="1" spc="1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fr-FR" sz="2400" i="1" spc="1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</m:acc>
                    </m:oMath>
                  </m:oMathPara>
                </a14:m>
                <a:endParaRPr lang="fr-FR" sz="2400" spc="100" baseline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BC55F990-CE64-474A-9865-6190A5AA5B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9987" y="4272689"/>
                <a:ext cx="3810481" cy="694506"/>
              </a:xfrm>
              <a:prstGeom prst="rect">
                <a:avLst/>
              </a:prstGeom>
              <a:blipFill>
                <a:blip r:embed="rId4"/>
                <a:stretch>
                  <a:fillRect r="-24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ZoneTexte 14">
                <a:extLst>
                  <a:ext uri="{FF2B5EF4-FFF2-40B4-BE49-F238E27FC236}">
                    <a16:creationId xmlns:a16="http://schemas.microsoft.com/office/drawing/2014/main" id="{38A8047A-654B-4D23-B921-8D8DE96B9E7C}"/>
                  </a:ext>
                </a:extLst>
              </p:cNvPr>
              <p:cNvSpPr txBox="1"/>
              <p:nvPr/>
            </p:nvSpPr>
            <p:spPr>
              <a:xfrm>
                <a:off x="2671584" y="4967195"/>
                <a:ext cx="2945445" cy="694506"/>
              </a:xfrm>
              <a:prstGeom prst="rect">
                <a:avLst/>
              </a:prstGeom>
            </p:spPr>
            <p:txBody>
              <a:bodyPr vert="horz" wrap="none" lIns="0" tIns="0" rIns="0" bIns="0" rtlCol="0" anchor="ctr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FR" sz="2400" b="0" i="1" spc="100" baseline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0=</m:t>
                      </m:r>
                      <m:r>
                        <a:rPr lang="fr-FR" sz="2400" b="0" i="1" spc="1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sSub>
                        <m:sSubPr>
                          <m:ctrlPr>
                            <a:rPr lang="fr-FR" sz="2400" b="0" i="1" spc="1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b="0" i="1" spc="1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fr-FR" sz="2400" b="0" i="0" spc="1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m</m:t>
                          </m:r>
                          <m:r>
                            <a:rPr lang="fr-FR" sz="2400" b="0" i="0" spc="1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é</m:t>
                          </m:r>
                          <m:r>
                            <m:rPr>
                              <m:sty m:val="p"/>
                            </m:rPr>
                            <a:rPr lang="fr-FR" sz="2400" b="0" i="0" spc="1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ca</m:t>
                          </m:r>
                        </m:sub>
                      </m:sSub>
                      <m:r>
                        <a:rPr lang="fr-FR" sz="2400" i="1" spc="1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400" i="1" spc="100">
                          <a:latin typeface="Cambria Math" panose="02040503050406030204" pitchFamily="18" charset="0"/>
                        </a:rPr>
                        <m:t>𝛿</m:t>
                      </m:r>
                      <m:sSub>
                        <m:sSubPr>
                          <m:ctrlPr>
                            <a:rPr lang="fr-FR" sz="2400" i="1" spc="10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i="1" spc="10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fr-FR" sz="2400" spc="100">
                              <a:latin typeface="Cambria Math" panose="02040503050406030204" pitchFamily="18" charset="0"/>
                            </a:rPr>
                            <m:t>é</m:t>
                          </m:r>
                          <m:r>
                            <m:rPr>
                              <m:sty m:val="p"/>
                            </m:rPr>
                            <a:rPr lang="fr-FR" sz="2400" b="0" i="0" spc="100" smtClean="0">
                              <a:latin typeface="Cambria Math" panose="02040503050406030204" pitchFamily="18" charset="0"/>
                            </a:rPr>
                            <m:t>lec</m:t>
                          </m:r>
                        </m:sub>
                      </m:sSub>
                    </m:oMath>
                  </m:oMathPara>
                </a14:m>
                <a:endParaRPr lang="fr-FR" sz="2400" spc="100" baseline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ZoneTexte 14">
                <a:extLst>
                  <a:ext uri="{FF2B5EF4-FFF2-40B4-BE49-F238E27FC236}">
                    <a16:creationId xmlns:a16="http://schemas.microsoft.com/office/drawing/2014/main" id="{38A8047A-654B-4D23-B921-8D8DE96B9E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1584" y="4967195"/>
                <a:ext cx="2945445" cy="694506"/>
              </a:xfrm>
              <a:prstGeom prst="rect">
                <a:avLst/>
              </a:prstGeom>
              <a:blipFill>
                <a:blip r:embed="rId5"/>
                <a:stretch>
                  <a:fillRect l="-352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Flèche : bas 15">
            <a:extLst>
              <a:ext uri="{FF2B5EF4-FFF2-40B4-BE49-F238E27FC236}">
                <a16:creationId xmlns:a16="http://schemas.microsoft.com/office/drawing/2014/main" id="{895DFF0C-8B01-4B41-A366-E3AA03820552}"/>
              </a:ext>
            </a:extLst>
          </p:cNvPr>
          <p:cNvSpPr/>
          <p:nvPr/>
        </p:nvSpPr>
        <p:spPr>
          <a:xfrm rot="16200000">
            <a:off x="6159638" y="4884166"/>
            <a:ext cx="448749" cy="967172"/>
          </a:xfrm>
          <a:prstGeom prst="downArrow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DE71104C-5DAE-4575-B449-97141CAF2924}"/>
                  </a:ext>
                </a:extLst>
              </p:cNvPr>
              <p:cNvSpPr txBox="1"/>
              <p:nvPr/>
            </p:nvSpPr>
            <p:spPr>
              <a:xfrm>
                <a:off x="7263001" y="4857248"/>
                <a:ext cx="2864779" cy="914400"/>
              </a:xfrm>
              <a:prstGeom prst="rect">
                <a:avLst/>
              </a:prstGeom>
            </p:spPr>
            <p:txBody>
              <a:bodyPr vert="horz" wrap="none" lIns="0" tIns="0" rIns="0" bIns="0" rtlCol="0" anchor="ctr"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3600" i="1" baseline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3600" b="0" i="1" baseline="0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fr-FR" sz="3600" b="0" i="0" baseline="0" smtClean="0">
                              <a:latin typeface="Cambria Math" panose="02040503050406030204" pitchFamily="18" charset="0"/>
                            </a:rPr>
                            <m:t>m</m:t>
                          </m:r>
                        </m:sub>
                      </m:sSub>
                      <m:r>
                        <a:rPr lang="fr-FR" sz="3600" b="0" i="1" baseline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36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fr-FR" sz="3600" b="0" i="0" smtClean="0">
                              <a:latin typeface="Cambria Math" panose="02040503050406030204" pitchFamily="18" charset="0"/>
                            </a:rPr>
                            <m:t>e</m:t>
                          </m:r>
                        </m:sub>
                      </m:sSub>
                      <m:r>
                        <a:rPr lang="fr-FR" sz="3600" b="0" i="1" baseline="0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fr-FR" sz="3600" baseline="0" dirty="0"/>
              </a:p>
            </p:txBody>
          </p:sp>
        </mc:Choice>
        <mc:Fallback xmlns=""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DE71104C-5DAE-4575-B449-97141CAF29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3001" y="4857248"/>
                <a:ext cx="2864779" cy="9144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 17">
            <a:extLst>
              <a:ext uri="{FF2B5EF4-FFF2-40B4-BE49-F238E27FC236}">
                <a16:creationId xmlns:a16="http://schemas.microsoft.com/office/drawing/2014/main" id="{F171867D-D5F8-4151-844E-5D24024E5F67}"/>
              </a:ext>
            </a:extLst>
          </p:cNvPr>
          <p:cNvSpPr/>
          <p:nvPr/>
        </p:nvSpPr>
        <p:spPr>
          <a:xfrm>
            <a:off x="7275938" y="4873120"/>
            <a:ext cx="2851842" cy="891823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662376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1CF1B39-C609-480B-987B-090A0A33F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 – Principe de la conversion électromécanique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13128FA-31EB-4968-B466-F95B3779C0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2020-2021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9552EF8-3A91-4D82-AA6D-41E5A3FD4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LP09 – Conversion de puissance électromécanique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BFEC979-46D9-4D21-83A4-0B1C3F9F76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9E762-5065-4A2D-94FC-2E11B3674F7C}" type="slidenum">
              <a:rPr lang="fr-FR" smtClean="0"/>
              <a:pPr/>
              <a:t>5</a:t>
            </a:fld>
            <a:endParaRPr lang="fr-FR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42BA8B49-0E95-4B9D-858B-F888630E609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fr-FR" dirty="0"/>
              <a:t>3) Spire en rotation dans un champ constant</a:t>
            </a:r>
          </a:p>
        </p:txBody>
      </p:sp>
      <p:grpSp>
        <p:nvGrpSpPr>
          <p:cNvPr id="73" name="Groupe 72">
            <a:extLst>
              <a:ext uri="{FF2B5EF4-FFF2-40B4-BE49-F238E27FC236}">
                <a16:creationId xmlns:a16="http://schemas.microsoft.com/office/drawing/2014/main" id="{472205D0-43D5-4771-8172-605C2CCB9401}"/>
              </a:ext>
            </a:extLst>
          </p:cNvPr>
          <p:cNvGrpSpPr/>
          <p:nvPr/>
        </p:nvGrpSpPr>
        <p:grpSpPr>
          <a:xfrm>
            <a:off x="2248013" y="1566920"/>
            <a:ext cx="1052223" cy="662346"/>
            <a:chOff x="959276" y="3732189"/>
            <a:chExt cx="1052223" cy="662346"/>
          </a:xfrm>
        </p:grpSpPr>
        <p:cxnSp>
          <p:nvCxnSpPr>
            <p:cNvPr id="10" name="Connecteur droit avec flèche 9">
              <a:extLst>
                <a:ext uri="{FF2B5EF4-FFF2-40B4-BE49-F238E27FC236}">
                  <a16:creationId xmlns:a16="http://schemas.microsoft.com/office/drawing/2014/main" id="{FB26AFF0-7E4F-4EA5-BACD-C92F05C7942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9276" y="4394534"/>
              <a:ext cx="1052223" cy="1"/>
            </a:xfrm>
            <a:prstGeom prst="straightConnector1">
              <a:avLst/>
            </a:prstGeom>
            <a:ln w="44450">
              <a:solidFill>
                <a:srgbClr val="00B05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ZoneTexte 10">
                  <a:extLst>
                    <a:ext uri="{FF2B5EF4-FFF2-40B4-BE49-F238E27FC236}">
                      <a16:creationId xmlns:a16="http://schemas.microsoft.com/office/drawing/2014/main" id="{2BFAF23E-CFD7-4ABE-9E32-2E0ADC63FD03}"/>
                    </a:ext>
                  </a:extLst>
                </p:cNvPr>
                <p:cNvSpPr txBox="1"/>
                <p:nvPr/>
              </p:nvSpPr>
              <p:spPr>
                <a:xfrm>
                  <a:off x="1184502" y="3732189"/>
                  <a:ext cx="501058" cy="658780"/>
                </a:xfrm>
                <a:prstGeom prst="rect">
                  <a:avLst/>
                </a:prstGeom>
              </p:spPr>
              <p:txBody>
                <a:bodyPr vert="horz" wrap="none" lIns="0" tIns="0" rIns="0" bIns="0" rtlCol="0" anchor="ctr">
                  <a:norm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fr-FR" sz="3000" b="0" i="1" baseline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sz="3000" b="0" i="1" baseline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acc>
                      </m:oMath>
                    </m:oMathPara>
                  </a14:m>
                  <a:endParaRPr lang="fr-FR" sz="3000" baseline="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11" name="ZoneTexte 10">
                  <a:extLst>
                    <a:ext uri="{FF2B5EF4-FFF2-40B4-BE49-F238E27FC236}">
                      <a16:creationId xmlns:a16="http://schemas.microsoft.com/office/drawing/2014/main" id="{2BFAF23E-CFD7-4ABE-9E32-2E0ADC63FD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84502" y="3732189"/>
                  <a:ext cx="501058" cy="658780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1" name="Groupe 70">
            <a:extLst>
              <a:ext uri="{FF2B5EF4-FFF2-40B4-BE49-F238E27FC236}">
                <a16:creationId xmlns:a16="http://schemas.microsoft.com/office/drawing/2014/main" id="{3DE36B30-5761-49D8-9C58-279B7B612C6A}"/>
              </a:ext>
            </a:extLst>
          </p:cNvPr>
          <p:cNvGrpSpPr/>
          <p:nvPr/>
        </p:nvGrpSpPr>
        <p:grpSpPr>
          <a:xfrm>
            <a:off x="122208" y="1241709"/>
            <a:ext cx="1682995" cy="1995526"/>
            <a:chOff x="1662897" y="1110958"/>
            <a:chExt cx="1682995" cy="1995526"/>
          </a:xfrm>
        </p:grpSpPr>
        <p:cxnSp>
          <p:nvCxnSpPr>
            <p:cNvPr id="63" name="Connecteur droit avec flèche 62">
              <a:extLst>
                <a:ext uri="{FF2B5EF4-FFF2-40B4-BE49-F238E27FC236}">
                  <a16:creationId xmlns:a16="http://schemas.microsoft.com/office/drawing/2014/main" id="{1F751710-929C-4DC3-ABDC-D3F73D94F7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50696" y="2514884"/>
              <a:ext cx="1052223" cy="1"/>
            </a:xfrm>
            <a:prstGeom prst="straightConnector1">
              <a:avLst/>
            </a:prstGeom>
            <a:ln w="44450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necteur droit avec flèche 63">
              <a:extLst>
                <a:ext uri="{FF2B5EF4-FFF2-40B4-BE49-F238E27FC236}">
                  <a16:creationId xmlns:a16="http://schemas.microsoft.com/office/drawing/2014/main" id="{358B42EE-ACA7-4E71-BF57-E493138F20A8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1637844" y="2006007"/>
              <a:ext cx="1052223" cy="1"/>
            </a:xfrm>
            <a:prstGeom prst="straightConnector1">
              <a:avLst/>
            </a:prstGeom>
            <a:ln w="44450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5" name="Groupe 64">
              <a:extLst>
                <a:ext uri="{FF2B5EF4-FFF2-40B4-BE49-F238E27FC236}">
                  <a16:creationId xmlns:a16="http://schemas.microsoft.com/office/drawing/2014/main" id="{674D8E2C-4404-472F-87AD-B49843921D25}"/>
                </a:ext>
              </a:extLst>
            </p:cNvPr>
            <p:cNvGrpSpPr/>
            <p:nvPr/>
          </p:nvGrpSpPr>
          <p:grpSpPr>
            <a:xfrm>
              <a:off x="1947955" y="2298884"/>
              <a:ext cx="432000" cy="432000"/>
              <a:chOff x="443828" y="1674891"/>
              <a:chExt cx="432000" cy="432000"/>
            </a:xfrm>
          </p:grpSpPr>
          <p:sp>
            <p:nvSpPr>
              <p:cNvPr id="66" name="Ellipse 65">
                <a:extLst>
                  <a:ext uri="{FF2B5EF4-FFF2-40B4-BE49-F238E27FC236}">
                    <a16:creationId xmlns:a16="http://schemas.microsoft.com/office/drawing/2014/main" id="{E901229C-F69F-49B5-9876-4FAAE4E1197F}"/>
                  </a:ext>
                </a:extLst>
              </p:cNvPr>
              <p:cNvSpPr/>
              <p:nvPr/>
            </p:nvSpPr>
            <p:spPr>
              <a:xfrm>
                <a:off x="443828" y="1674891"/>
                <a:ext cx="432000" cy="432000"/>
              </a:xfrm>
              <a:prstGeom prst="ellipse">
                <a:avLst/>
              </a:prstGeom>
              <a:noFill/>
              <a:ln w="444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67" name="Ellipse 66">
                <a:extLst>
                  <a:ext uri="{FF2B5EF4-FFF2-40B4-BE49-F238E27FC236}">
                    <a16:creationId xmlns:a16="http://schemas.microsoft.com/office/drawing/2014/main" id="{57B0B1FD-FE70-444C-966F-B370512BCF5C}"/>
                  </a:ext>
                </a:extLst>
              </p:cNvPr>
              <p:cNvSpPr/>
              <p:nvPr/>
            </p:nvSpPr>
            <p:spPr>
              <a:xfrm>
                <a:off x="623828" y="1854891"/>
                <a:ext cx="72000" cy="72000"/>
              </a:xfrm>
              <a:prstGeom prst="ellipse">
                <a:avLst/>
              </a:prstGeom>
              <a:solidFill>
                <a:schemeClr val="tx1"/>
              </a:solidFill>
              <a:ln w="444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ZoneTexte 67">
                  <a:extLst>
                    <a:ext uri="{FF2B5EF4-FFF2-40B4-BE49-F238E27FC236}">
                      <a16:creationId xmlns:a16="http://schemas.microsoft.com/office/drawing/2014/main" id="{FE2054CD-3FC5-41BB-B882-2EDC89D7227D}"/>
                    </a:ext>
                  </a:extLst>
                </p:cNvPr>
                <p:cNvSpPr txBox="1"/>
                <p:nvPr/>
              </p:nvSpPr>
              <p:spPr>
                <a:xfrm>
                  <a:off x="2844834" y="2398454"/>
                  <a:ext cx="501058" cy="658780"/>
                </a:xfrm>
                <a:prstGeom prst="rect">
                  <a:avLst/>
                </a:prstGeom>
              </p:spPr>
              <p:txBody>
                <a:bodyPr vert="horz" wrap="none" lIns="0" tIns="0" rIns="0" bIns="0" rtlCol="0" anchor="ctr">
                  <a:norm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sz="3000" b="0" i="1" baseline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fr-FR" sz="3000" baseline="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8" name="ZoneTexte 67">
                  <a:extLst>
                    <a:ext uri="{FF2B5EF4-FFF2-40B4-BE49-F238E27FC236}">
                      <a16:creationId xmlns:a16="http://schemas.microsoft.com/office/drawing/2014/main" id="{FE2054CD-3FC5-41BB-B882-2EDC89D7227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44834" y="2398454"/>
                  <a:ext cx="501058" cy="65878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ZoneTexte 68">
                  <a:extLst>
                    <a:ext uri="{FF2B5EF4-FFF2-40B4-BE49-F238E27FC236}">
                      <a16:creationId xmlns:a16="http://schemas.microsoft.com/office/drawing/2014/main" id="{F0C7F934-73AB-4A05-A2B9-22E766D86C1E}"/>
                    </a:ext>
                  </a:extLst>
                </p:cNvPr>
                <p:cNvSpPr txBox="1"/>
                <p:nvPr/>
              </p:nvSpPr>
              <p:spPr>
                <a:xfrm>
                  <a:off x="1698897" y="1110958"/>
                  <a:ext cx="501058" cy="658780"/>
                </a:xfrm>
                <a:prstGeom prst="rect">
                  <a:avLst/>
                </a:prstGeom>
              </p:spPr>
              <p:txBody>
                <a:bodyPr vert="horz" wrap="none" lIns="0" tIns="0" rIns="0" bIns="0" rtlCol="0" anchor="ctr">
                  <a:norm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sz="3000" b="0" i="1" baseline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fr-FR" sz="3000" baseline="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9" name="ZoneTexte 68">
                  <a:extLst>
                    <a:ext uri="{FF2B5EF4-FFF2-40B4-BE49-F238E27FC236}">
                      <a16:creationId xmlns:a16="http://schemas.microsoft.com/office/drawing/2014/main" id="{F0C7F934-73AB-4A05-A2B9-22E766D86C1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98897" y="1110958"/>
                  <a:ext cx="501058" cy="65878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ZoneTexte 69">
                  <a:extLst>
                    <a:ext uri="{FF2B5EF4-FFF2-40B4-BE49-F238E27FC236}">
                      <a16:creationId xmlns:a16="http://schemas.microsoft.com/office/drawing/2014/main" id="{3BD99CF1-EAF9-4B57-A915-19E5DAFEB23E}"/>
                    </a:ext>
                  </a:extLst>
                </p:cNvPr>
                <p:cNvSpPr txBox="1"/>
                <p:nvPr/>
              </p:nvSpPr>
              <p:spPr>
                <a:xfrm>
                  <a:off x="1662897" y="2447704"/>
                  <a:ext cx="501058" cy="658780"/>
                </a:xfrm>
                <a:prstGeom prst="rect">
                  <a:avLst/>
                </a:prstGeom>
              </p:spPr>
              <p:txBody>
                <a:bodyPr vert="horz" wrap="none" lIns="0" tIns="0" rIns="0" bIns="0" rtlCol="0" anchor="ctr">
                  <a:norm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sz="3000" b="0" i="1" baseline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fr-FR" sz="3000" baseline="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0" name="ZoneTexte 69">
                  <a:extLst>
                    <a:ext uri="{FF2B5EF4-FFF2-40B4-BE49-F238E27FC236}">
                      <a16:creationId xmlns:a16="http://schemas.microsoft.com/office/drawing/2014/main" id="{3BD99CF1-EAF9-4B57-A915-19E5DAFEB23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62897" y="2447704"/>
                  <a:ext cx="501058" cy="65878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3" name="Groupe 92">
            <a:extLst>
              <a:ext uri="{FF2B5EF4-FFF2-40B4-BE49-F238E27FC236}">
                <a16:creationId xmlns:a16="http://schemas.microsoft.com/office/drawing/2014/main" id="{E081F779-3B72-49FC-AA1D-A8DBE50E2F69}"/>
              </a:ext>
            </a:extLst>
          </p:cNvPr>
          <p:cNvGrpSpPr/>
          <p:nvPr/>
        </p:nvGrpSpPr>
        <p:grpSpPr>
          <a:xfrm>
            <a:off x="1244605" y="1842501"/>
            <a:ext cx="6188800" cy="4425757"/>
            <a:chOff x="2195841" y="1696946"/>
            <a:chExt cx="6188800" cy="4425757"/>
          </a:xfrm>
        </p:grpSpPr>
        <p:grpSp>
          <p:nvGrpSpPr>
            <p:cNvPr id="72" name="Groupe 71">
              <a:extLst>
                <a:ext uri="{FF2B5EF4-FFF2-40B4-BE49-F238E27FC236}">
                  <a16:creationId xmlns:a16="http://schemas.microsoft.com/office/drawing/2014/main" id="{3EE30A64-7D73-4437-BAC2-BA701D982315}"/>
                </a:ext>
              </a:extLst>
            </p:cNvPr>
            <p:cNvGrpSpPr/>
            <p:nvPr/>
          </p:nvGrpSpPr>
          <p:grpSpPr>
            <a:xfrm>
              <a:off x="2195841" y="1696946"/>
              <a:ext cx="6188800" cy="4425757"/>
              <a:chOff x="3827450" y="1440711"/>
              <a:chExt cx="6188800" cy="4425757"/>
            </a:xfrm>
          </p:grpSpPr>
          <p:sp>
            <p:nvSpPr>
              <p:cNvPr id="9" name="Ellipse 8">
                <a:extLst>
                  <a:ext uri="{FF2B5EF4-FFF2-40B4-BE49-F238E27FC236}">
                    <a16:creationId xmlns:a16="http://schemas.microsoft.com/office/drawing/2014/main" id="{6F011949-F959-4A5D-97E1-C618589E5299}"/>
                  </a:ext>
                </a:extLst>
              </p:cNvPr>
              <p:cNvSpPr/>
              <p:nvPr/>
            </p:nvSpPr>
            <p:spPr>
              <a:xfrm>
                <a:off x="3827450" y="2770306"/>
                <a:ext cx="2520000" cy="2520000"/>
              </a:xfrm>
              <a:prstGeom prst="ellipse">
                <a:avLst/>
              </a:prstGeom>
              <a:noFill/>
              <a:ln w="28575">
                <a:solidFill>
                  <a:srgbClr val="2F528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grpSp>
            <p:nvGrpSpPr>
              <p:cNvPr id="19" name="Groupe 18">
                <a:extLst>
                  <a:ext uri="{FF2B5EF4-FFF2-40B4-BE49-F238E27FC236}">
                    <a16:creationId xmlns:a16="http://schemas.microsoft.com/office/drawing/2014/main" id="{0BDD3807-FB8A-423A-ADC6-12C8DCB395A1}"/>
                  </a:ext>
                </a:extLst>
              </p:cNvPr>
              <p:cNvGrpSpPr/>
              <p:nvPr/>
            </p:nvGrpSpPr>
            <p:grpSpPr>
              <a:xfrm flipH="1">
                <a:off x="5627450" y="2831526"/>
                <a:ext cx="360000" cy="360000"/>
                <a:chOff x="4209860" y="2831526"/>
                <a:chExt cx="360000" cy="360000"/>
              </a:xfrm>
            </p:grpSpPr>
            <p:sp>
              <p:nvSpPr>
                <p:cNvPr id="13" name="Ellipse 12">
                  <a:extLst>
                    <a:ext uri="{FF2B5EF4-FFF2-40B4-BE49-F238E27FC236}">
                      <a16:creationId xmlns:a16="http://schemas.microsoft.com/office/drawing/2014/main" id="{51880C23-9924-4D91-907D-E257C0633DD8}"/>
                    </a:ext>
                  </a:extLst>
                </p:cNvPr>
                <p:cNvSpPr/>
                <p:nvPr/>
              </p:nvSpPr>
              <p:spPr>
                <a:xfrm>
                  <a:off x="4209860" y="2831526"/>
                  <a:ext cx="360000" cy="360000"/>
                </a:xfrm>
                <a:prstGeom prst="ellipse">
                  <a:avLst/>
                </a:prstGeom>
                <a:noFill/>
                <a:ln w="31750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cxnSp>
              <p:nvCxnSpPr>
                <p:cNvPr id="15" name="Connecteur droit 14">
                  <a:extLst>
                    <a:ext uri="{FF2B5EF4-FFF2-40B4-BE49-F238E27FC236}">
                      <a16:creationId xmlns:a16="http://schemas.microsoft.com/office/drawing/2014/main" id="{BA878603-1241-4500-9A88-9A9806451D1D}"/>
                    </a:ext>
                  </a:extLst>
                </p:cNvPr>
                <p:cNvCxnSpPr>
                  <a:stCxn id="13" idx="1"/>
                  <a:endCxn id="13" idx="5"/>
                </p:cNvCxnSpPr>
                <p:nvPr/>
              </p:nvCxnSpPr>
              <p:spPr>
                <a:xfrm>
                  <a:off x="4262581" y="2884247"/>
                  <a:ext cx="254558" cy="254558"/>
                </a:xfrm>
                <a:prstGeom prst="line">
                  <a:avLst/>
                </a:prstGeom>
                <a:noFill/>
                <a:ln w="31750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6" name="Connecteur droit 15">
                  <a:extLst>
                    <a:ext uri="{FF2B5EF4-FFF2-40B4-BE49-F238E27FC236}">
                      <a16:creationId xmlns:a16="http://schemas.microsoft.com/office/drawing/2014/main" id="{F1B85656-BCF3-43D9-A2CC-B838E0B9AD86}"/>
                    </a:ext>
                  </a:extLst>
                </p:cNvPr>
                <p:cNvCxnSpPr>
                  <a:cxnSpLocks/>
                  <a:stCxn id="13" idx="7"/>
                  <a:endCxn id="13" idx="3"/>
                </p:cNvCxnSpPr>
                <p:nvPr/>
              </p:nvCxnSpPr>
              <p:spPr>
                <a:xfrm flipH="1">
                  <a:off x="4262581" y="2884247"/>
                  <a:ext cx="254558" cy="254558"/>
                </a:xfrm>
                <a:prstGeom prst="line">
                  <a:avLst/>
                </a:prstGeom>
                <a:noFill/>
                <a:ln w="31750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  <p:grpSp>
            <p:nvGrpSpPr>
              <p:cNvPr id="25" name="Groupe 24">
                <a:extLst>
                  <a:ext uri="{FF2B5EF4-FFF2-40B4-BE49-F238E27FC236}">
                    <a16:creationId xmlns:a16="http://schemas.microsoft.com/office/drawing/2014/main" id="{4ABBAE0F-DF7F-4531-87E9-C7BC1B13B558}"/>
                  </a:ext>
                </a:extLst>
              </p:cNvPr>
              <p:cNvGrpSpPr/>
              <p:nvPr/>
            </p:nvGrpSpPr>
            <p:grpSpPr>
              <a:xfrm flipH="1">
                <a:off x="4171760" y="4876562"/>
                <a:ext cx="360000" cy="360000"/>
                <a:chOff x="3033523" y="2457889"/>
                <a:chExt cx="360000" cy="360000"/>
              </a:xfrm>
            </p:grpSpPr>
            <p:sp>
              <p:nvSpPr>
                <p:cNvPr id="21" name="Ellipse 20">
                  <a:extLst>
                    <a:ext uri="{FF2B5EF4-FFF2-40B4-BE49-F238E27FC236}">
                      <a16:creationId xmlns:a16="http://schemas.microsoft.com/office/drawing/2014/main" id="{45CB837D-B28C-433D-8349-B67A40693851}"/>
                    </a:ext>
                  </a:extLst>
                </p:cNvPr>
                <p:cNvSpPr/>
                <p:nvPr/>
              </p:nvSpPr>
              <p:spPr>
                <a:xfrm>
                  <a:off x="3033523" y="2457889"/>
                  <a:ext cx="360000" cy="360000"/>
                </a:xfrm>
                <a:prstGeom prst="ellipse">
                  <a:avLst/>
                </a:prstGeom>
                <a:noFill/>
                <a:ln w="31750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4" name="Ellipse 23">
                  <a:extLst>
                    <a:ext uri="{FF2B5EF4-FFF2-40B4-BE49-F238E27FC236}">
                      <a16:creationId xmlns:a16="http://schemas.microsoft.com/office/drawing/2014/main" id="{9E51DBFD-BE33-4DE1-9DE0-26A36400FFB5}"/>
                    </a:ext>
                  </a:extLst>
                </p:cNvPr>
                <p:cNvSpPr/>
                <p:nvPr/>
              </p:nvSpPr>
              <p:spPr>
                <a:xfrm>
                  <a:off x="3177523" y="2601889"/>
                  <a:ext cx="72000" cy="72000"/>
                </a:xfrm>
                <a:prstGeom prst="ellipse">
                  <a:avLst/>
                </a:prstGeom>
                <a:solidFill>
                  <a:srgbClr val="C00000"/>
                </a:solidFill>
                <a:ln w="31750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cxnSp>
            <p:nvCxnSpPr>
              <p:cNvPr id="27" name="Connecteur droit 26">
                <a:extLst>
                  <a:ext uri="{FF2B5EF4-FFF2-40B4-BE49-F238E27FC236}">
                    <a16:creationId xmlns:a16="http://schemas.microsoft.com/office/drawing/2014/main" id="{52D93721-A6FE-4E9F-A4FF-3B52FF1DB996}"/>
                  </a:ext>
                </a:extLst>
              </p:cNvPr>
              <p:cNvCxnSpPr>
                <a:endCxn id="24" idx="1"/>
              </p:cNvCxnSpPr>
              <p:nvPr/>
            </p:nvCxnSpPr>
            <p:spPr>
              <a:xfrm flipH="1">
                <a:off x="4377216" y="3011526"/>
                <a:ext cx="1430234" cy="2019580"/>
              </a:xfrm>
              <a:prstGeom prst="line">
                <a:avLst/>
              </a:prstGeom>
              <a:noFill/>
              <a:ln w="317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8" name="Connecteur droit 27">
                <a:extLst>
                  <a:ext uri="{FF2B5EF4-FFF2-40B4-BE49-F238E27FC236}">
                    <a16:creationId xmlns:a16="http://schemas.microsoft.com/office/drawing/2014/main" id="{583F6295-BFD9-4556-98B2-1F99F3B870D8}"/>
                  </a:ext>
                </a:extLst>
              </p:cNvPr>
              <p:cNvCxnSpPr/>
              <p:nvPr/>
            </p:nvCxnSpPr>
            <p:spPr>
              <a:xfrm flipH="1">
                <a:off x="8084958" y="1784765"/>
                <a:ext cx="1430234" cy="2019580"/>
              </a:xfrm>
              <a:prstGeom prst="line">
                <a:avLst/>
              </a:prstGeom>
              <a:noFill/>
              <a:ln w="22225">
                <a:solidFill>
                  <a:srgbClr val="C00000">
                    <a:alpha val="70000"/>
                  </a:srgb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7" name="Connecteur droit 36">
                <a:extLst>
                  <a:ext uri="{FF2B5EF4-FFF2-40B4-BE49-F238E27FC236}">
                    <a16:creationId xmlns:a16="http://schemas.microsoft.com/office/drawing/2014/main" id="{F4F05B57-8453-4892-9245-7697508ACF3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794352" y="1770101"/>
                <a:ext cx="3720840" cy="1256706"/>
              </a:xfrm>
              <a:prstGeom prst="line">
                <a:avLst/>
              </a:prstGeom>
              <a:noFill/>
              <a:ln w="22225">
                <a:solidFill>
                  <a:srgbClr val="C00000">
                    <a:alpha val="70000"/>
                  </a:srgb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9" name="Connecteur droit 38">
                <a:extLst>
                  <a:ext uri="{FF2B5EF4-FFF2-40B4-BE49-F238E27FC236}">
                    <a16:creationId xmlns:a16="http://schemas.microsoft.com/office/drawing/2014/main" id="{84E3A644-1191-476C-AE8A-AFB440A8E7D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351760" y="3804345"/>
                <a:ext cx="3720840" cy="1256706"/>
              </a:xfrm>
              <a:prstGeom prst="line">
                <a:avLst/>
              </a:prstGeom>
              <a:noFill/>
              <a:ln w="22225">
                <a:solidFill>
                  <a:srgbClr val="C00000">
                    <a:alpha val="70000"/>
                  </a:srgb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0" name="ZoneTexte 39">
                    <a:extLst>
                      <a:ext uri="{FF2B5EF4-FFF2-40B4-BE49-F238E27FC236}">
                        <a16:creationId xmlns:a16="http://schemas.microsoft.com/office/drawing/2014/main" id="{8CFC934E-805C-4FD7-93ED-F28B31E3CF78}"/>
                      </a:ext>
                    </a:extLst>
                  </p:cNvPr>
                  <p:cNvSpPr txBox="1"/>
                  <p:nvPr/>
                </p:nvSpPr>
                <p:spPr>
                  <a:xfrm>
                    <a:off x="4065231" y="5207688"/>
                    <a:ext cx="501058" cy="658780"/>
                  </a:xfrm>
                  <a:prstGeom prst="rect">
                    <a:avLst/>
                  </a:prstGeom>
                </p:spPr>
                <p:txBody>
                  <a:bodyPr vert="horz" wrap="none" lIns="0" tIns="0" rIns="0" bIns="0" rtlCol="0" anchor="ctr">
                    <a:norm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fr-FR" sz="3000" b="0" i="0" baseline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M</m:t>
                          </m:r>
                        </m:oMath>
                      </m:oMathPara>
                    </a14:m>
                    <a:endParaRPr lang="fr-FR" sz="3000" baseline="0" dirty="0">
                      <a:solidFill>
                        <a:srgbClr val="C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0" name="ZoneTexte 39">
                    <a:extLst>
                      <a:ext uri="{FF2B5EF4-FFF2-40B4-BE49-F238E27FC236}">
                        <a16:creationId xmlns:a16="http://schemas.microsoft.com/office/drawing/2014/main" id="{8CFC934E-805C-4FD7-93ED-F28B31E3CF7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65231" y="5207688"/>
                    <a:ext cx="501058" cy="658780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ZoneTexte 40">
                    <a:extLst>
                      <a:ext uri="{FF2B5EF4-FFF2-40B4-BE49-F238E27FC236}">
                        <a16:creationId xmlns:a16="http://schemas.microsoft.com/office/drawing/2014/main" id="{68F791E8-F427-4518-9D09-8BD117A92E17}"/>
                      </a:ext>
                    </a:extLst>
                  </p:cNvPr>
                  <p:cNvSpPr txBox="1"/>
                  <p:nvPr/>
                </p:nvSpPr>
                <p:spPr>
                  <a:xfrm>
                    <a:off x="7913754" y="3797215"/>
                    <a:ext cx="501058" cy="658780"/>
                  </a:xfrm>
                  <a:prstGeom prst="rect">
                    <a:avLst/>
                  </a:prstGeom>
                </p:spPr>
                <p:txBody>
                  <a:bodyPr vert="horz" wrap="none" lIns="0" tIns="0" rIns="0" bIns="0" rtlCol="0" anchor="ctr">
                    <a:norm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fr-FR" sz="3000" b="0" i="0" baseline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oMath>
                      </m:oMathPara>
                    </a14:m>
                    <a:endParaRPr lang="fr-FR" sz="3000" baseline="0" dirty="0">
                      <a:solidFill>
                        <a:srgbClr val="C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1" name="ZoneTexte 40">
                    <a:extLst>
                      <a:ext uri="{FF2B5EF4-FFF2-40B4-BE49-F238E27FC236}">
                        <a16:creationId xmlns:a16="http://schemas.microsoft.com/office/drawing/2014/main" id="{68F791E8-F427-4518-9D09-8BD117A92E1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913754" y="3797215"/>
                    <a:ext cx="501058" cy="658780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3" name="ZoneTexte 42">
                    <a:extLst>
                      <a:ext uri="{FF2B5EF4-FFF2-40B4-BE49-F238E27FC236}">
                        <a16:creationId xmlns:a16="http://schemas.microsoft.com/office/drawing/2014/main" id="{17665F0B-6B7F-4BED-919D-71B0B3E69069}"/>
                      </a:ext>
                    </a:extLst>
                  </p:cNvPr>
                  <p:cNvSpPr txBox="1"/>
                  <p:nvPr/>
                </p:nvSpPr>
                <p:spPr>
                  <a:xfrm>
                    <a:off x="9515192" y="1440711"/>
                    <a:ext cx="501058" cy="658780"/>
                  </a:xfrm>
                  <a:prstGeom prst="rect">
                    <a:avLst/>
                  </a:prstGeom>
                </p:spPr>
                <p:txBody>
                  <a:bodyPr vert="horz" wrap="none" lIns="0" tIns="0" rIns="0" bIns="0" rtlCol="0" anchor="ctr">
                    <a:norm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fr-FR" sz="3000" b="0" i="0" baseline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O</m:t>
                          </m:r>
                        </m:oMath>
                      </m:oMathPara>
                    </a14:m>
                    <a:endParaRPr lang="fr-FR" sz="3000" baseline="0" dirty="0">
                      <a:solidFill>
                        <a:srgbClr val="C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3" name="ZoneTexte 42">
                    <a:extLst>
                      <a:ext uri="{FF2B5EF4-FFF2-40B4-BE49-F238E27FC236}">
                        <a16:creationId xmlns:a16="http://schemas.microsoft.com/office/drawing/2014/main" id="{17665F0B-6B7F-4BED-919D-71B0B3E6906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515192" y="1440711"/>
                    <a:ext cx="501058" cy="658780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4" name="ZoneTexte 43">
                    <a:extLst>
                      <a:ext uri="{FF2B5EF4-FFF2-40B4-BE49-F238E27FC236}">
                        <a16:creationId xmlns:a16="http://schemas.microsoft.com/office/drawing/2014/main" id="{375ACBC5-E880-4C74-9D1D-5BE77B7CDBE5}"/>
                      </a:ext>
                    </a:extLst>
                  </p:cNvPr>
                  <p:cNvSpPr txBox="1"/>
                  <p:nvPr/>
                </p:nvSpPr>
                <p:spPr>
                  <a:xfrm>
                    <a:off x="5627450" y="2218337"/>
                    <a:ext cx="501058" cy="658780"/>
                  </a:xfrm>
                  <a:prstGeom prst="rect">
                    <a:avLst/>
                  </a:prstGeom>
                </p:spPr>
                <p:txBody>
                  <a:bodyPr vert="horz" wrap="none" lIns="0" tIns="0" rIns="0" bIns="0" rtlCol="0" anchor="ctr">
                    <a:norm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fr-FR" sz="3000" b="0" i="0" baseline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P</m:t>
                          </m:r>
                        </m:oMath>
                      </m:oMathPara>
                    </a14:m>
                    <a:endParaRPr lang="fr-FR" sz="3000" baseline="0" dirty="0">
                      <a:solidFill>
                        <a:srgbClr val="C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4" name="ZoneTexte 43">
                    <a:extLst>
                      <a:ext uri="{FF2B5EF4-FFF2-40B4-BE49-F238E27FC236}">
                        <a16:creationId xmlns:a16="http://schemas.microsoft.com/office/drawing/2014/main" id="{375ACBC5-E880-4C74-9D1D-5BE77B7CDBE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27450" y="2218337"/>
                    <a:ext cx="501058" cy="658780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45" name="Connecteur droit 44">
                <a:extLst>
                  <a:ext uri="{FF2B5EF4-FFF2-40B4-BE49-F238E27FC236}">
                    <a16:creationId xmlns:a16="http://schemas.microsoft.com/office/drawing/2014/main" id="{820DA885-705B-4309-BEE4-35A17382AF33}"/>
                  </a:ext>
                </a:extLst>
              </p:cNvPr>
              <p:cNvCxnSpPr/>
              <p:nvPr/>
            </p:nvCxnSpPr>
            <p:spPr>
              <a:xfrm flipH="1">
                <a:off x="5053642" y="4039083"/>
                <a:ext cx="1296000" cy="0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6" name="Connecteur droit avec flèche 45">
                <a:extLst>
                  <a:ext uri="{FF2B5EF4-FFF2-40B4-BE49-F238E27FC236}">
                    <a16:creationId xmlns:a16="http://schemas.microsoft.com/office/drawing/2014/main" id="{D4D6BB92-6783-403C-896C-FEBD6EDAF00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566289" y="3669936"/>
                <a:ext cx="509996" cy="360372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8" name="ZoneTexte 47">
                    <a:extLst>
                      <a:ext uri="{FF2B5EF4-FFF2-40B4-BE49-F238E27FC236}">
                        <a16:creationId xmlns:a16="http://schemas.microsoft.com/office/drawing/2014/main" id="{0B1D3048-DDDC-4177-A5BF-AD443400AD97}"/>
                      </a:ext>
                    </a:extLst>
                  </p:cNvPr>
                  <p:cNvSpPr txBox="1"/>
                  <p:nvPr/>
                </p:nvSpPr>
                <p:spPr>
                  <a:xfrm>
                    <a:off x="4386289" y="3723522"/>
                    <a:ext cx="501058" cy="658780"/>
                  </a:xfrm>
                  <a:prstGeom prst="rect">
                    <a:avLst/>
                  </a:prstGeom>
                </p:spPr>
                <p:txBody>
                  <a:bodyPr vert="horz" wrap="none" lIns="0" tIns="0" rIns="0" bIns="0" rtlCol="0" anchor="ctr">
                    <a:norm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⃗"/>
                              <m:ctrlPr>
                                <a:rPr lang="fr-FR" sz="3000" b="0" i="1" baseline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sz="3000" b="0" i="1" baseline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</m:acc>
                        </m:oMath>
                      </m:oMathPara>
                    </a14:m>
                    <a:endParaRPr lang="fr-FR" sz="3000" baseline="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8" name="ZoneTexte 47">
                    <a:extLst>
                      <a:ext uri="{FF2B5EF4-FFF2-40B4-BE49-F238E27FC236}">
                        <a16:creationId xmlns:a16="http://schemas.microsoft.com/office/drawing/2014/main" id="{0B1D3048-DDDC-4177-A5BF-AD443400AD9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386289" y="3723522"/>
                    <a:ext cx="501058" cy="658780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9" name="Arc 48">
                <a:extLst>
                  <a:ext uri="{FF2B5EF4-FFF2-40B4-BE49-F238E27FC236}">
                    <a16:creationId xmlns:a16="http://schemas.microsoft.com/office/drawing/2014/main" id="{4BE87C12-9135-41BC-A037-DDECA00B7E1A}"/>
                  </a:ext>
                </a:extLst>
              </p:cNvPr>
              <p:cNvSpPr/>
              <p:nvPr/>
            </p:nvSpPr>
            <p:spPr>
              <a:xfrm>
                <a:off x="4742317" y="3671780"/>
                <a:ext cx="720000" cy="720000"/>
              </a:xfrm>
              <a:prstGeom prst="arc">
                <a:avLst>
                  <a:gd name="adj1" fmla="val 13044266"/>
                  <a:gd name="adj2" fmla="val 0"/>
                </a:avLst>
              </a:prstGeom>
              <a:ln w="28575">
                <a:solidFill>
                  <a:schemeClr val="tx1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74028 w 720000"/>
                          <a:gd name="connsiteY0" fmla="*/ 141323 h 720000"/>
                          <a:gd name="connsiteX1" fmla="*/ 475434 w 720000"/>
                          <a:gd name="connsiteY1" fmla="*/ 19009 h 720000"/>
                          <a:gd name="connsiteX2" fmla="*/ 720000 w 720000"/>
                          <a:gd name="connsiteY2" fmla="*/ 360000 h 720000"/>
                          <a:gd name="connsiteX3" fmla="*/ 360000 w 720000"/>
                          <a:gd name="connsiteY3" fmla="*/ 360000 h 720000"/>
                          <a:gd name="connsiteX4" fmla="*/ 74028 w 720000"/>
                          <a:gd name="connsiteY4" fmla="*/ 141323 h 720000"/>
                          <a:gd name="connsiteX0" fmla="*/ 74028 w 720000"/>
                          <a:gd name="connsiteY0" fmla="*/ 141323 h 720000"/>
                          <a:gd name="connsiteX1" fmla="*/ 475434 w 720000"/>
                          <a:gd name="connsiteY1" fmla="*/ 19009 h 720000"/>
                          <a:gd name="connsiteX2" fmla="*/ 720000 w 720000"/>
                          <a:gd name="connsiteY2" fmla="*/ 360000 h 7200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</a:cxnLst>
                        <a:rect l="l" t="t" r="r" b="b"/>
                        <a:pathLst>
                          <a:path w="720000" h="720000" stroke="0" extrusionOk="0">
                            <a:moveTo>
                              <a:pt x="74028" y="141323"/>
                            </a:moveTo>
                            <a:cubicBezTo>
                              <a:pt x="153350" y="9823"/>
                              <a:pt x="306877" y="-22084"/>
                              <a:pt x="475434" y="19009"/>
                            </a:cubicBezTo>
                            <a:cubicBezTo>
                              <a:pt x="637876" y="71919"/>
                              <a:pt x="700259" y="206291"/>
                              <a:pt x="720000" y="360000"/>
                            </a:cubicBezTo>
                            <a:cubicBezTo>
                              <a:pt x="577949" y="382600"/>
                              <a:pt x="403154" y="356404"/>
                              <a:pt x="360000" y="360000"/>
                            </a:cubicBezTo>
                            <a:cubicBezTo>
                              <a:pt x="239218" y="229586"/>
                              <a:pt x="171269" y="254660"/>
                              <a:pt x="74028" y="141323"/>
                            </a:cubicBezTo>
                            <a:close/>
                          </a:path>
                          <a:path w="720000" h="720000" fill="none" extrusionOk="0">
                            <a:moveTo>
                              <a:pt x="74028" y="141323"/>
                            </a:moveTo>
                            <a:cubicBezTo>
                              <a:pt x="178485" y="19993"/>
                              <a:pt x="337420" y="-47300"/>
                              <a:pt x="475434" y="19009"/>
                            </a:cubicBezTo>
                            <a:cubicBezTo>
                              <a:pt x="606158" y="66129"/>
                              <a:pt x="697691" y="226667"/>
                              <a:pt x="720000" y="360000"/>
                            </a:cubicBezTo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0" name="ZoneTexte 49">
                    <a:extLst>
                      <a:ext uri="{FF2B5EF4-FFF2-40B4-BE49-F238E27FC236}">
                        <a16:creationId xmlns:a16="http://schemas.microsoft.com/office/drawing/2014/main" id="{4F6B8002-D7A8-4339-A1E6-05482A60752E}"/>
                      </a:ext>
                    </a:extLst>
                  </p:cNvPr>
                  <p:cNvSpPr txBox="1"/>
                  <p:nvPr/>
                </p:nvSpPr>
                <p:spPr>
                  <a:xfrm>
                    <a:off x="5315465" y="3408981"/>
                    <a:ext cx="501058" cy="658780"/>
                  </a:xfrm>
                  <a:prstGeom prst="rect">
                    <a:avLst/>
                  </a:prstGeom>
                </p:spPr>
                <p:txBody>
                  <a:bodyPr vert="horz" wrap="none" lIns="0" tIns="0" rIns="0" bIns="0" rtlCol="0" anchor="ctr">
                    <a:norm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fr-FR" sz="3000" b="0" i="1" baseline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oMath>
                      </m:oMathPara>
                    </a14:m>
                    <a:endParaRPr lang="fr-FR" sz="3000" baseline="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0" name="ZoneTexte 49">
                    <a:extLst>
                      <a:ext uri="{FF2B5EF4-FFF2-40B4-BE49-F238E27FC236}">
                        <a16:creationId xmlns:a16="http://schemas.microsoft.com/office/drawing/2014/main" id="{4F6B8002-D7A8-4339-A1E6-05482A60752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15465" y="3408981"/>
                    <a:ext cx="501058" cy="658780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55" name="Groupe 54">
                <a:extLst>
                  <a:ext uri="{FF2B5EF4-FFF2-40B4-BE49-F238E27FC236}">
                    <a16:creationId xmlns:a16="http://schemas.microsoft.com/office/drawing/2014/main" id="{6A9E75E2-C7A9-44DF-87EB-E13A411F9457}"/>
                  </a:ext>
                </a:extLst>
              </p:cNvPr>
              <p:cNvGrpSpPr/>
              <p:nvPr/>
            </p:nvGrpSpPr>
            <p:grpSpPr>
              <a:xfrm rot="278433">
                <a:off x="6562884" y="2671731"/>
                <a:ext cx="210929" cy="185116"/>
                <a:chOff x="6579094" y="2745660"/>
                <a:chExt cx="210929" cy="185116"/>
              </a:xfrm>
            </p:grpSpPr>
            <p:cxnSp>
              <p:nvCxnSpPr>
                <p:cNvPr id="51" name="Connecteur droit 50">
                  <a:extLst>
                    <a:ext uri="{FF2B5EF4-FFF2-40B4-BE49-F238E27FC236}">
                      <a16:creationId xmlns:a16="http://schemas.microsoft.com/office/drawing/2014/main" id="{454B866D-1803-4D9E-A422-B59F8DC67FB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649206" y="2757350"/>
                  <a:ext cx="138436" cy="173426"/>
                </a:xfrm>
                <a:prstGeom prst="line">
                  <a:avLst/>
                </a:prstGeom>
                <a:noFill/>
                <a:ln w="31750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53" name="Connecteur droit 52">
                  <a:extLst>
                    <a:ext uri="{FF2B5EF4-FFF2-40B4-BE49-F238E27FC236}">
                      <a16:creationId xmlns:a16="http://schemas.microsoft.com/office/drawing/2014/main" id="{37A5A97B-5345-4C34-B346-72E61FF658A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6579094" y="2745660"/>
                  <a:ext cx="210929" cy="20804"/>
                </a:xfrm>
                <a:prstGeom prst="line">
                  <a:avLst/>
                </a:prstGeom>
                <a:noFill/>
                <a:ln w="31750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  <p:grpSp>
            <p:nvGrpSpPr>
              <p:cNvPr id="56" name="Groupe 55">
                <a:extLst>
                  <a:ext uri="{FF2B5EF4-FFF2-40B4-BE49-F238E27FC236}">
                    <a16:creationId xmlns:a16="http://schemas.microsoft.com/office/drawing/2014/main" id="{ABFBEAC7-D148-4064-95C2-A0B5B1640B96}"/>
                  </a:ext>
                </a:extLst>
              </p:cNvPr>
              <p:cNvGrpSpPr/>
              <p:nvPr/>
            </p:nvGrpSpPr>
            <p:grpSpPr>
              <a:xfrm rot="8442530">
                <a:off x="9156281" y="1990676"/>
                <a:ext cx="210929" cy="185114"/>
                <a:chOff x="6382979" y="2684168"/>
                <a:chExt cx="210929" cy="185114"/>
              </a:xfrm>
            </p:grpSpPr>
            <p:cxnSp>
              <p:nvCxnSpPr>
                <p:cNvPr id="57" name="Connecteur droit 56">
                  <a:extLst>
                    <a:ext uri="{FF2B5EF4-FFF2-40B4-BE49-F238E27FC236}">
                      <a16:creationId xmlns:a16="http://schemas.microsoft.com/office/drawing/2014/main" id="{4671521F-B3CC-41E4-8A50-4CAA8EFE5D4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453091" y="2695856"/>
                  <a:ext cx="138436" cy="173426"/>
                </a:xfrm>
                <a:prstGeom prst="line">
                  <a:avLst/>
                </a:prstGeom>
                <a:noFill/>
                <a:ln w="31750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58" name="Connecteur droit 57">
                  <a:extLst>
                    <a:ext uri="{FF2B5EF4-FFF2-40B4-BE49-F238E27FC236}">
                      <a16:creationId xmlns:a16="http://schemas.microsoft.com/office/drawing/2014/main" id="{5B4EBFEF-2C66-408E-9A62-E47D1B9D8FE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6382979" y="2684168"/>
                  <a:ext cx="210929" cy="20804"/>
                </a:xfrm>
                <a:prstGeom prst="line">
                  <a:avLst/>
                </a:prstGeom>
                <a:noFill/>
                <a:ln w="31750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  <p:grpSp>
            <p:nvGrpSpPr>
              <p:cNvPr id="59" name="Groupe 58">
                <a:extLst>
                  <a:ext uri="{FF2B5EF4-FFF2-40B4-BE49-F238E27FC236}">
                    <a16:creationId xmlns:a16="http://schemas.microsoft.com/office/drawing/2014/main" id="{57E8FC69-793D-4AC0-8D36-10BCCE117818}"/>
                  </a:ext>
                </a:extLst>
              </p:cNvPr>
              <p:cNvGrpSpPr/>
              <p:nvPr/>
            </p:nvGrpSpPr>
            <p:grpSpPr>
              <a:xfrm rot="278433" flipH="1" flipV="1">
                <a:off x="7532743" y="3836964"/>
                <a:ext cx="210929" cy="185115"/>
                <a:chOff x="6404130" y="2815218"/>
                <a:chExt cx="210929" cy="185115"/>
              </a:xfrm>
            </p:grpSpPr>
            <p:cxnSp>
              <p:nvCxnSpPr>
                <p:cNvPr id="60" name="Connecteur droit 59">
                  <a:extLst>
                    <a:ext uri="{FF2B5EF4-FFF2-40B4-BE49-F238E27FC236}">
                      <a16:creationId xmlns:a16="http://schemas.microsoft.com/office/drawing/2014/main" id="{26504225-ADF5-428E-B531-8AA119E8168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474242" y="2826907"/>
                  <a:ext cx="138436" cy="173426"/>
                </a:xfrm>
                <a:prstGeom prst="line">
                  <a:avLst/>
                </a:prstGeom>
                <a:noFill/>
                <a:ln w="31750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61" name="Connecteur droit 60">
                  <a:extLst>
                    <a:ext uri="{FF2B5EF4-FFF2-40B4-BE49-F238E27FC236}">
                      <a16:creationId xmlns:a16="http://schemas.microsoft.com/office/drawing/2014/main" id="{4C72FE3E-886F-455E-AB4D-E2DF5C63311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6404130" y="2815218"/>
                  <a:ext cx="210929" cy="20804"/>
                </a:xfrm>
                <a:prstGeom prst="line">
                  <a:avLst/>
                </a:prstGeom>
                <a:noFill/>
                <a:ln w="31750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2" name="ZoneTexte 61">
                    <a:extLst>
                      <a:ext uri="{FF2B5EF4-FFF2-40B4-BE49-F238E27FC236}">
                        <a16:creationId xmlns:a16="http://schemas.microsoft.com/office/drawing/2014/main" id="{D5015065-F6DC-400F-A06F-20599FD8D91D}"/>
                      </a:ext>
                    </a:extLst>
                  </p:cNvPr>
                  <p:cNvSpPr txBox="1"/>
                  <p:nvPr/>
                </p:nvSpPr>
                <p:spPr>
                  <a:xfrm>
                    <a:off x="6483453" y="2087562"/>
                    <a:ext cx="501058" cy="620536"/>
                  </a:xfrm>
                  <a:prstGeom prst="rect">
                    <a:avLst/>
                  </a:prstGeom>
                </p:spPr>
                <p:txBody>
                  <a:bodyPr vert="horz" wrap="none" lIns="0" tIns="0" rIns="0" bIns="0" rtlCol="0" anchor="ctr">
                    <a:norm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fr-FR" sz="3000" b="0" i="1" baseline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oMath>
                      </m:oMathPara>
                    </a14:m>
                    <a:endParaRPr lang="fr-FR" sz="3000" baseline="0" dirty="0">
                      <a:solidFill>
                        <a:srgbClr val="C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2" name="ZoneTexte 61">
                    <a:extLst>
                      <a:ext uri="{FF2B5EF4-FFF2-40B4-BE49-F238E27FC236}">
                        <a16:creationId xmlns:a16="http://schemas.microsoft.com/office/drawing/2014/main" id="{D5015065-F6DC-400F-A06F-20599FD8D91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483453" y="2087562"/>
                    <a:ext cx="501058" cy="620536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85" name="Groupe 84">
              <a:extLst>
                <a:ext uri="{FF2B5EF4-FFF2-40B4-BE49-F238E27FC236}">
                  <a16:creationId xmlns:a16="http://schemas.microsoft.com/office/drawing/2014/main" id="{DC895A9B-A184-48F7-9517-D1567FC1E929}"/>
                </a:ext>
              </a:extLst>
            </p:cNvPr>
            <p:cNvGrpSpPr/>
            <p:nvPr/>
          </p:nvGrpSpPr>
          <p:grpSpPr>
            <a:xfrm rot="481116" flipH="1" flipV="1">
              <a:off x="2850509" y="4860084"/>
              <a:ext cx="256619" cy="173426"/>
              <a:chOff x="7683408" y="2422078"/>
              <a:chExt cx="256619" cy="173426"/>
            </a:xfrm>
          </p:grpSpPr>
          <p:cxnSp>
            <p:nvCxnSpPr>
              <p:cNvPr id="83" name="Connecteur droit 82">
                <a:extLst>
                  <a:ext uri="{FF2B5EF4-FFF2-40B4-BE49-F238E27FC236}">
                    <a16:creationId xmlns:a16="http://schemas.microsoft.com/office/drawing/2014/main" id="{DCD17833-1CE6-4364-BE58-FB5CE49EE6CE}"/>
                  </a:ext>
                </a:extLst>
              </p:cNvPr>
              <p:cNvCxnSpPr>
                <a:cxnSpLocks/>
              </p:cNvCxnSpPr>
              <p:nvPr/>
            </p:nvCxnSpPr>
            <p:spPr>
              <a:xfrm rot="8442530" flipH="1">
                <a:off x="7683408" y="2422078"/>
                <a:ext cx="138436" cy="173426"/>
              </a:xfrm>
              <a:prstGeom prst="line">
                <a:avLst/>
              </a:prstGeom>
              <a:noFill/>
              <a:ln w="317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4" name="Connecteur droit 83">
                <a:extLst>
                  <a:ext uri="{FF2B5EF4-FFF2-40B4-BE49-F238E27FC236}">
                    <a16:creationId xmlns:a16="http://schemas.microsoft.com/office/drawing/2014/main" id="{8170BE34-6EA2-4529-B551-15A876D8F3BC}"/>
                  </a:ext>
                </a:extLst>
              </p:cNvPr>
              <p:cNvCxnSpPr>
                <a:cxnSpLocks/>
              </p:cNvCxnSpPr>
              <p:nvPr/>
            </p:nvCxnSpPr>
            <p:spPr>
              <a:xfrm rot="8442530" flipH="1" flipV="1">
                <a:off x="7729098" y="2545049"/>
                <a:ext cx="210929" cy="20804"/>
              </a:xfrm>
              <a:prstGeom prst="line">
                <a:avLst/>
              </a:prstGeom>
              <a:noFill/>
              <a:ln w="317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</p:grpSp>
      <p:grpSp>
        <p:nvGrpSpPr>
          <p:cNvPr id="99" name="Groupe 98">
            <a:extLst>
              <a:ext uri="{FF2B5EF4-FFF2-40B4-BE49-F238E27FC236}">
                <a16:creationId xmlns:a16="http://schemas.microsoft.com/office/drawing/2014/main" id="{59EA9671-C0AA-4D24-9F5F-B3E57733291F}"/>
              </a:ext>
            </a:extLst>
          </p:cNvPr>
          <p:cNvGrpSpPr/>
          <p:nvPr/>
        </p:nvGrpSpPr>
        <p:grpSpPr>
          <a:xfrm>
            <a:off x="9601381" y="3718366"/>
            <a:ext cx="2168888" cy="2295295"/>
            <a:chOff x="8160841" y="2062071"/>
            <a:chExt cx="3429369" cy="3340746"/>
          </a:xfrm>
        </p:grpSpPr>
        <p:cxnSp>
          <p:nvCxnSpPr>
            <p:cNvPr id="74" name="Connecteur droit avec flèche 73">
              <a:extLst>
                <a:ext uri="{FF2B5EF4-FFF2-40B4-BE49-F238E27FC236}">
                  <a16:creationId xmlns:a16="http://schemas.microsoft.com/office/drawing/2014/main" id="{21E9BC8F-9BC9-4001-9FDF-3214C5BD599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05781" y="4417220"/>
              <a:ext cx="16601" cy="740696"/>
            </a:xfrm>
            <a:prstGeom prst="straightConnector1">
              <a:avLst/>
            </a:prstGeom>
            <a:ln w="44450">
              <a:solidFill>
                <a:srgbClr val="00B0F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cteur droit avec flèche 75">
              <a:extLst>
                <a:ext uri="{FF2B5EF4-FFF2-40B4-BE49-F238E27FC236}">
                  <a16:creationId xmlns:a16="http://schemas.microsoft.com/office/drawing/2014/main" id="{3BB8EF8C-2AED-4250-844D-1367BBEC4A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48462" y="3140483"/>
              <a:ext cx="16601" cy="740696"/>
            </a:xfrm>
            <a:prstGeom prst="straightConnector1">
              <a:avLst/>
            </a:prstGeom>
            <a:ln w="44450">
              <a:solidFill>
                <a:srgbClr val="00B0F0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cteur droit avec flèche 90">
              <a:extLst>
                <a:ext uri="{FF2B5EF4-FFF2-40B4-BE49-F238E27FC236}">
                  <a16:creationId xmlns:a16="http://schemas.microsoft.com/office/drawing/2014/main" id="{DDCB1E17-9EA7-4A09-8FF1-F76A5DB11B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471849" y="4183504"/>
              <a:ext cx="1800000" cy="1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necteur droit avec flèche 91">
              <a:extLst>
                <a:ext uri="{FF2B5EF4-FFF2-40B4-BE49-F238E27FC236}">
                  <a16:creationId xmlns:a16="http://schemas.microsoft.com/office/drawing/2014/main" id="{38EAE4BB-7C7D-4FB5-9C3D-DC9E5F774679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8591783" y="3300384"/>
              <a:ext cx="1800000" cy="1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necteur droit 93">
              <a:extLst>
                <a:ext uri="{FF2B5EF4-FFF2-40B4-BE49-F238E27FC236}">
                  <a16:creationId xmlns:a16="http://schemas.microsoft.com/office/drawing/2014/main" id="{F7E38879-75C1-4A52-812C-C32B92DE8D54}"/>
                </a:ext>
              </a:extLst>
            </p:cNvPr>
            <p:cNvCxnSpPr/>
            <p:nvPr/>
          </p:nvCxnSpPr>
          <p:spPr>
            <a:xfrm flipH="1">
              <a:off x="8832753" y="3140482"/>
              <a:ext cx="1430234" cy="2019580"/>
            </a:xfrm>
            <a:prstGeom prst="line">
              <a:avLst/>
            </a:prstGeom>
            <a:noFill/>
            <a:ln w="317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ZoneTexte 94">
                  <a:extLst>
                    <a:ext uri="{FF2B5EF4-FFF2-40B4-BE49-F238E27FC236}">
                      <a16:creationId xmlns:a16="http://schemas.microsoft.com/office/drawing/2014/main" id="{C158C1DF-671B-4D13-95E5-B8B1C636D84E}"/>
                    </a:ext>
                  </a:extLst>
                </p:cNvPr>
                <p:cNvSpPr txBox="1"/>
                <p:nvPr/>
              </p:nvSpPr>
              <p:spPr>
                <a:xfrm>
                  <a:off x="11089152" y="4101503"/>
                  <a:ext cx="501058" cy="658780"/>
                </a:xfrm>
                <a:prstGeom prst="rect">
                  <a:avLst/>
                </a:prstGeom>
              </p:spPr>
              <p:txBody>
                <a:bodyPr vert="horz" wrap="none" lIns="0" tIns="0" rIns="0" bIns="0" rtlCol="0" anchor="ctr">
                  <a:normAutofit fontScale="92500"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sz="3000" b="0" i="1" baseline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fr-FR" sz="3000" baseline="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95" name="ZoneTexte 94">
                  <a:extLst>
                    <a:ext uri="{FF2B5EF4-FFF2-40B4-BE49-F238E27FC236}">
                      <a16:creationId xmlns:a16="http://schemas.microsoft.com/office/drawing/2014/main" id="{C158C1DF-671B-4D13-95E5-B8B1C636D84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89152" y="4101503"/>
                  <a:ext cx="501058" cy="658780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ZoneTexte 95">
                  <a:extLst>
                    <a:ext uri="{FF2B5EF4-FFF2-40B4-BE49-F238E27FC236}">
                      <a16:creationId xmlns:a16="http://schemas.microsoft.com/office/drawing/2014/main" id="{36F4D3D5-A03A-4599-9B51-DC438B7CDB64}"/>
                    </a:ext>
                  </a:extLst>
                </p:cNvPr>
                <p:cNvSpPr txBox="1"/>
                <p:nvPr/>
              </p:nvSpPr>
              <p:spPr>
                <a:xfrm>
                  <a:off x="8877514" y="2062071"/>
                  <a:ext cx="501058" cy="658780"/>
                </a:xfrm>
                <a:prstGeom prst="rect">
                  <a:avLst/>
                </a:prstGeom>
              </p:spPr>
              <p:txBody>
                <a:bodyPr vert="horz" wrap="none" lIns="0" tIns="0" rIns="0" bIns="0" rtlCol="0" anchor="ctr">
                  <a:normAutofit fontScale="92500"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sz="3000" b="0" i="1" baseline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fr-FR" sz="3000" baseline="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96" name="ZoneTexte 95">
                  <a:extLst>
                    <a:ext uri="{FF2B5EF4-FFF2-40B4-BE49-F238E27FC236}">
                      <a16:creationId xmlns:a16="http://schemas.microsoft.com/office/drawing/2014/main" id="{36F4D3D5-A03A-4599-9B51-DC438B7CDB6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77514" y="2062071"/>
                  <a:ext cx="501058" cy="658780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ZoneTexte 96">
                  <a:extLst>
                    <a:ext uri="{FF2B5EF4-FFF2-40B4-BE49-F238E27FC236}">
                      <a16:creationId xmlns:a16="http://schemas.microsoft.com/office/drawing/2014/main" id="{92F8E9F9-8C84-4E92-90A3-6752895D48A9}"/>
                    </a:ext>
                  </a:extLst>
                </p:cNvPr>
                <p:cNvSpPr txBox="1"/>
                <p:nvPr/>
              </p:nvSpPr>
              <p:spPr>
                <a:xfrm>
                  <a:off x="8160841" y="4744037"/>
                  <a:ext cx="501058" cy="658780"/>
                </a:xfrm>
                <a:prstGeom prst="rect">
                  <a:avLst/>
                </a:prstGeom>
              </p:spPr>
              <p:txBody>
                <a:bodyPr vert="horz" wrap="none" lIns="0" tIns="0" rIns="0" bIns="0" rtlCol="0" anchor="ctr">
                  <a:normAutofit fontScale="77500" lnSpcReduction="20000"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fr-FR" sz="3000" b="0" i="0" baseline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M</m:t>
                        </m:r>
                      </m:oMath>
                    </m:oMathPara>
                  </a14:m>
                  <a:endParaRPr lang="fr-FR" sz="3000" baseline="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97" name="ZoneTexte 96">
                  <a:extLst>
                    <a:ext uri="{FF2B5EF4-FFF2-40B4-BE49-F238E27FC236}">
                      <a16:creationId xmlns:a16="http://schemas.microsoft.com/office/drawing/2014/main" id="{92F8E9F9-8C84-4E92-90A3-6752895D48A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60841" y="4744037"/>
                  <a:ext cx="501058" cy="658780"/>
                </a:xfrm>
                <a:prstGeom prst="rect">
                  <a:avLst/>
                </a:prstGeom>
                <a:blipFill>
                  <a:blip r:embed="rId15"/>
                  <a:stretch>
                    <a:fillRect l="-19231" r="-19231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ZoneTexte 97">
                  <a:extLst>
                    <a:ext uri="{FF2B5EF4-FFF2-40B4-BE49-F238E27FC236}">
                      <a16:creationId xmlns:a16="http://schemas.microsoft.com/office/drawing/2014/main" id="{3E442F2E-0855-4D1C-A587-C4AE3C460F3F}"/>
                    </a:ext>
                  </a:extLst>
                </p:cNvPr>
                <p:cNvSpPr txBox="1"/>
                <p:nvPr/>
              </p:nvSpPr>
              <p:spPr>
                <a:xfrm>
                  <a:off x="10358480" y="3054465"/>
                  <a:ext cx="501058" cy="658780"/>
                </a:xfrm>
                <a:prstGeom prst="rect">
                  <a:avLst/>
                </a:prstGeom>
              </p:spPr>
              <p:txBody>
                <a:bodyPr vert="horz" wrap="none" lIns="0" tIns="0" rIns="0" bIns="0" rtlCol="0" anchor="ctr">
                  <a:normAutofit fontScale="92500"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fr-FR" sz="3000" b="0" i="0" baseline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P</m:t>
                        </m:r>
                      </m:oMath>
                    </m:oMathPara>
                  </a14:m>
                  <a:endParaRPr lang="fr-FR" sz="3000" baseline="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98" name="ZoneTexte 97">
                  <a:extLst>
                    <a:ext uri="{FF2B5EF4-FFF2-40B4-BE49-F238E27FC236}">
                      <a16:creationId xmlns:a16="http://schemas.microsoft.com/office/drawing/2014/main" id="{3E442F2E-0855-4D1C-A587-C4AE3C460F3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58480" y="3054465"/>
                  <a:ext cx="501058" cy="658780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00" name="Rectangle 99">
            <a:extLst>
              <a:ext uri="{FF2B5EF4-FFF2-40B4-BE49-F238E27FC236}">
                <a16:creationId xmlns:a16="http://schemas.microsoft.com/office/drawing/2014/main" id="{8F3D7BCE-CA65-40D6-9E54-63F6D9257042}"/>
              </a:ext>
            </a:extLst>
          </p:cNvPr>
          <p:cNvSpPr/>
          <p:nvPr/>
        </p:nvSpPr>
        <p:spPr>
          <a:xfrm>
            <a:off x="8378078" y="1951243"/>
            <a:ext cx="2914577" cy="882927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1" name="Ellipse 100">
            <a:extLst>
              <a:ext uri="{FF2B5EF4-FFF2-40B4-BE49-F238E27FC236}">
                <a16:creationId xmlns:a16="http://schemas.microsoft.com/office/drawing/2014/main" id="{D10ECDA9-C81F-4F83-8CFE-7BEA7081E4BF}"/>
              </a:ext>
            </a:extLst>
          </p:cNvPr>
          <p:cNvSpPr/>
          <p:nvPr/>
        </p:nvSpPr>
        <p:spPr>
          <a:xfrm>
            <a:off x="9513251" y="1583563"/>
            <a:ext cx="720000" cy="720000"/>
          </a:xfrm>
          <a:prstGeom prst="ellipse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2" name="ZoneTexte 101">
            <a:extLst>
              <a:ext uri="{FF2B5EF4-FFF2-40B4-BE49-F238E27FC236}">
                <a16:creationId xmlns:a16="http://schemas.microsoft.com/office/drawing/2014/main" id="{DEBD8DF8-A70A-4877-8BBC-FA4671277316}"/>
              </a:ext>
            </a:extLst>
          </p:cNvPr>
          <p:cNvSpPr txBox="1"/>
          <p:nvPr/>
        </p:nvSpPr>
        <p:spPr>
          <a:xfrm>
            <a:off x="7569475" y="4637031"/>
            <a:ext cx="2732701" cy="71236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 fontScale="77500" lnSpcReduction="20000"/>
          </a:bodyPr>
          <a:lstStyle/>
          <a:p>
            <a:pPr algn="l"/>
            <a:r>
              <a:rPr lang="fr-FR" sz="3600" baseline="0" dirty="0">
                <a:solidFill>
                  <a:srgbClr val="00B0F0"/>
                </a:solidFill>
              </a:rPr>
              <a:t>Forces de Laplace</a:t>
            </a:r>
          </a:p>
        </p:txBody>
      </p:sp>
      <p:sp>
        <p:nvSpPr>
          <p:cNvPr id="103" name="ZoneTexte 102">
            <a:extLst>
              <a:ext uri="{FF2B5EF4-FFF2-40B4-BE49-F238E27FC236}">
                <a16:creationId xmlns:a16="http://schemas.microsoft.com/office/drawing/2014/main" id="{2BFDAEE5-A5CA-4048-9EB3-D793E3CC7D87}"/>
              </a:ext>
            </a:extLst>
          </p:cNvPr>
          <p:cNvSpPr txBox="1"/>
          <p:nvPr/>
        </p:nvSpPr>
        <p:spPr>
          <a:xfrm>
            <a:off x="8239669" y="2975173"/>
            <a:ext cx="3318756" cy="379873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r>
              <a:rPr lang="fr-FR" sz="2800" baseline="0" dirty="0">
                <a:solidFill>
                  <a:srgbClr val="00B0F0"/>
                </a:solidFill>
              </a:rPr>
              <a:t>Force électromotrice</a:t>
            </a:r>
          </a:p>
        </p:txBody>
      </p:sp>
      <p:grpSp>
        <p:nvGrpSpPr>
          <p:cNvPr id="106" name="Groupe 105">
            <a:extLst>
              <a:ext uri="{FF2B5EF4-FFF2-40B4-BE49-F238E27FC236}">
                <a16:creationId xmlns:a16="http://schemas.microsoft.com/office/drawing/2014/main" id="{B74D2974-65BE-4253-AD4C-B5156AFFD5A9}"/>
              </a:ext>
            </a:extLst>
          </p:cNvPr>
          <p:cNvGrpSpPr/>
          <p:nvPr/>
        </p:nvGrpSpPr>
        <p:grpSpPr>
          <a:xfrm rot="19497256">
            <a:off x="8253424" y="2292925"/>
            <a:ext cx="249309" cy="173426"/>
            <a:chOff x="8933218" y="2804947"/>
            <a:chExt cx="249309" cy="173426"/>
          </a:xfrm>
        </p:grpSpPr>
        <p:cxnSp>
          <p:nvCxnSpPr>
            <p:cNvPr id="104" name="Connecteur droit 103">
              <a:extLst>
                <a:ext uri="{FF2B5EF4-FFF2-40B4-BE49-F238E27FC236}">
                  <a16:creationId xmlns:a16="http://schemas.microsoft.com/office/drawing/2014/main" id="{578A8EA8-4055-474A-9B92-2D45091E5CEC}"/>
                </a:ext>
              </a:extLst>
            </p:cNvPr>
            <p:cNvCxnSpPr>
              <a:cxnSpLocks/>
            </p:cNvCxnSpPr>
            <p:nvPr/>
          </p:nvCxnSpPr>
          <p:spPr>
            <a:xfrm rot="8923646" flipV="1">
              <a:off x="9044091" y="2804947"/>
              <a:ext cx="138436" cy="173426"/>
            </a:xfrm>
            <a:prstGeom prst="line">
              <a:avLst/>
            </a:prstGeom>
            <a:noFill/>
            <a:ln w="317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5" name="Connecteur droit 104">
              <a:extLst>
                <a:ext uri="{FF2B5EF4-FFF2-40B4-BE49-F238E27FC236}">
                  <a16:creationId xmlns:a16="http://schemas.microsoft.com/office/drawing/2014/main" id="{6D3F1F2D-730D-4EB6-8644-5F0FA44F0C76}"/>
                </a:ext>
              </a:extLst>
            </p:cNvPr>
            <p:cNvCxnSpPr>
              <a:cxnSpLocks/>
            </p:cNvCxnSpPr>
            <p:nvPr/>
          </p:nvCxnSpPr>
          <p:spPr>
            <a:xfrm rot="8923646">
              <a:off x="8933218" y="2823624"/>
              <a:ext cx="210929" cy="20804"/>
            </a:xfrm>
            <a:prstGeom prst="line">
              <a:avLst/>
            </a:prstGeom>
            <a:noFill/>
            <a:ln w="317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107" name="Connecteur droit avec flèche 106">
            <a:extLst>
              <a:ext uri="{FF2B5EF4-FFF2-40B4-BE49-F238E27FC236}">
                <a16:creationId xmlns:a16="http://schemas.microsoft.com/office/drawing/2014/main" id="{D3C845C5-FBB1-44B1-8348-2C432A3E6E86}"/>
              </a:ext>
            </a:extLst>
          </p:cNvPr>
          <p:cNvCxnSpPr>
            <a:cxnSpLocks/>
          </p:cNvCxnSpPr>
          <p:nvPr/>
        </p:nvCxnSpPr>
        <p:spPr>
          <a:xfrm>
            <a:off x="9513251" y="1471476"/>
            <a:ext cx="745506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ZoneTexte 108">
                <a:extLst>
                  <a:ext uri="{FF2B5EF4-FFF2-40B4-BE49-F238E27FC236}">
                    <a16:creationId xmlns:a16="http://schemas.microsoft.com/office/drawing/2014/main" id="{2730A588-B284-4212-B015-2136B056C235}"/>
                  </a:ext>
                </a:extLst>
              </p:cNvPr>
              <p:cNvSpPr txBox="1"/>
              <p:nvPr/>
            </p:nvSpPr>
            <p:spPr>
              <a:xfrm>
                <a:off x="10272892" y="1320896"/>
                <a:ext cx="316892" cy="452622"/>
              </a:xfrm>
              <a:prstGeom prst="rect">
                <a:avLst/>
              </a:prstGeom>
            </p:spPr>
            <p:txBody>
              <a:bodyPr vert="horz" wrap="none" lIns="0" tIns="0" rIns="0" bIns="0" rtlCol="0" anchor="ctr">
                <a:normAutofit fontScale="92500"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fr-FR" sz="3000" b="0" i="0" baseline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</m:oMath>
                  </m:oMathPara>
                </a14:m>
                <a:endParaRPr lang="fr-FR" sz="3000" baseline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9" name="ZoneTexte 108">
                <a:extLst>
                  <a:ext uri="{FF2B5EF4-FFF2-40B4-BE49-F238E27FC236}">
                    <a16:creationId xmlns:a16="http://schemas.microsoft.com/office/drawing/2014/main" id="{2730A588-B284-4212-B015-2136B056C2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72892" y="1320896"/>
                <a:ext cx="316892" cy="45262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584947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8E8B126-F48E-4AAF-8AD4-0FB492C582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102" y="100434"/>
            <a:ext cx="11386404" cy="591868"/>
          </a:xfrm>
        </p:spPr>
        <p:txBody>
          <a:bodyPr/>
          <a:lstStyle/>
          <a:p>
            <a:r>
              <a:rPr lang="fr-FR" dirty="0"/>
              <a:t>II – Présentation de la machine à courant continu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CFB67DD-9D66-43B6-BFC9-78E5E56431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2020-2021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A9FED8A-6921-472D-B9DE-25E376B07E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LP09 – Conversion de puissance électromécanique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F4D2311-6728-4F60-A43F-70DDD03FD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9E762-5065-4A2D-94FC-2E11B3674F7C}" type="slidenum">
              <a:rPr lang="fr-FR" smtClean="0"/>
              <a:pPr/>
              <a:t>6</a:t>
            </a:fld>
            <a:endParaRPr lang="fr-FR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C91A6E43-51E9-49D1-AE13-3856136DEA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fr-FR" dirty="0"/>
              <a:t>1) Structure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893EE1AD-9019-41AA-A812-2BC276EA1C2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71" r="1948" b="4479"/>
          <a:stretch/>
        </p:blipFill>
        <p:spPr>
          <a:xfrm>
            <a:off x="621102" y="1708619"/>
            <a:ext cx="7167824" cy="3653845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09CB3EAB-B1AF-4164-AAF8-6932370735E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29" t="71282" r="79492" b="20415"/>
          <a:stretch/>
        </p:blipFill>
        <p:spPr>
          <a:xfrm>
            <a:off x="140950" y="4421045"/>
            <a:ext cx="960304" cy="318395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5EFF1512-E931-4D90-9D35-3AC54FF8CC1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16" t="5317" r="75345" b="86381"/>
          <a:stretch/>
        </p:blipFill>
        <p:spPr>
          <a:xfrm>
            <a:off x="469300" y="1920802"/>
            <a:ext cx="1263907" cy="297890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331B1D66-C04B-492B-9B37-A49FED19EC6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07" r="2865"/>
          <a:stretch/>
        </p:blipFill>
        <p:spPr>
          <a:xfrm>
            <a:off x="8042620" y="1862037"/>
            <a:ext cx="3964886" cy="4293323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986DF53-7F48-4C42-A4CF-632A111A2AB3}"/>
              </a:ext>
            </a:extLst>
          </p:cNvPr>
          <p:cNvSpPr/>
          <p:nvPr/>
        </p:nvSpPr>
        <p:spPr>
          <a:xfrm>
            <a:off x="391886" y="2218691"/>
            <a:ext cx="960304" cy="2515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Forme libre : forme 14">
            <a:extLst>
              <a:ext uri="{FF2B5EF4-FFF2-40B4-BE49-F238E27FC236}">
                <a16:creationId xmlns:a16="http://schemas.microsoft.com/office/drawing/2014/main" id="{FAA8E9B4-1C72-4421-ADC6-E78980DEA49C}"/>
              </a:ext>
            </a:extLst>
          </p:cNvPr>
          <p:cNvSpPr/>
          <p:nvPr/>
        </p:nvSpPr>
        <p:spPr>
          <a:xfrm>
            <a:off x="1307989" y="2311400"/>
            <a:ext cx="219186" cy="139700"/>
          </a:xfrm>
          <a:custGeom>
            <a:avLst/>
            <a:gdLst>
              <a:gd name="connsiteX0" fmla="*/ 152511 w 219186"/>
              <a:gd name="connsiteY0" fmla="*/ 139700 h 139700"/>
              <a:gd name="connsiteX1" fmla="*/ 152511 w 219186"/>
              <a:gd name="connsiteY1" fmla="*/ 139700 h 139700"/>
              <a:gd name="connsiteX2" fmla="*/ 200136 w 219186"/>
              <a:gd name="connsiteY2" fmla="*/ 111125 h 139700"/>
              <a:gd name="connsiteX3" fmla="*/ 209661 w 219186"/>
              <a:gd name="connsiteY3" fmla="*/ 104775 h 139700"/>
              <a:gd name="connsiteX4" fmla="*/ 219186 w 219186"/>
              <a:gd name="connsiteY4" fmla="*/ 95250 h 139700"/>
              <a:gd name="connsiteX5" fmla="*/ 212836 w 219186"/>
              <a:gd name="connsiteY5" fmla="*/ 53975 h 139700"/>
              <a:gd name="connsiteX6" fmla="*/ 206486 w 219186"/>
              <a:gd name="connsiteY6" fmla="*/ 44450 h 139700"/>
              <a:gd name="connsiteX7" fmla="*/ 193786 w 219186"/>
              <a:gd name="connsiteY7" fmla="*/ 28575 h 139700"/>
              <a:gd name="connsiteX8" fmla="*/ 155686 w 219186"/>
              <a:gd name="connsiteY8" fmla="*/ 9525 h 139700"/>
              <a:gd name="connsiteX9" fmla="*/ 117586 w 219186"/>
              <a:gd name="connsiteY9" fmla="*/ 0 h 139700"/>
              <a:gd name="connsiteX10" fmla="*/ 50911 w 219186"/>
              <a:gd name="connsiteY10" fmla="*/ 3175 h 139700"/>
              <a:gd name="connsiteX11" fmla="*/ 38211 w 219186"/>
              <a:gd name="connsiteY11" fmla="*/ 9525 h 139700"/>
              <a:gd name="connsiteX12" fmla="*/ 6461 w 219186"/>
              <a:gd name="connsiteY12" fmla="*/ 31750 h 139700"/>
              <a:gd name="connsiteX13" fmla="*/ 111 w 219186"/>
              <a:gd name="connsiteY13" fmla="*/ 44450 h 139700"/>
              <a:gd name="connsiteX14" fmla="*/ 9636 w 219186"/>
              <a:gd name="connsiteY14" fmla="*/ 66675 h 139700"/>
              <a:gd name="connsiteX15" fmla="*/ 28686 w 219186"/>
              <a:gd name="connsiteY15" fmla="*/ 88900 h 139700"/>
              <a:gd name="connsiteX16" fmla="*/ 41386 w 219186"/>
              <a:gd name="connsiteY16" fmla="*/ 98425 h 139700"/>
              <a:gd name="connsiteX17" fmla="*/ 50911 w 219186"/>
              <a:gd name="connsiteY17" fmla="*/ 104775 h 139700"/>
              <a:gd name="connsiteX18" fmla="*/ 60436 w 219186"/>
              <a:gd name="connsiteY18" fmla="*/ 114300 h 139700"/>
              <a:gd name="connsiteX19" fmla="*/ 66786 w 219186"/>
              <a:gd name="connsiteY19" fmla="*/ 127000 h 139700"/>
              <a:gd name="connsiteX20" fmla="*/ 79486 w 219186"/>
              <a:gd name="connsiteY20" fmla="*/ 133350 h 139700"/>
              <a:gd name="connsiteX21" fmla="*/ 89011 w 219186"/>
              <a:gd name="connsiteY21" fmla="*/ 139700 h 139700"/>
              <a:gd name="connsiteX22" fmla="*/ 108061 w 219186"/>
              <a:gd name="connsiteY22" fmla="*/ 136525 h 139700"/>
              <a:gd name="connsiteX23" fmla="*/ 130286 w 219186"/>
              <a:gd name="connsiteY23" fmla="*/ 123825 h 139700"/>
              <a:gd name="connsiteX24" fmla="*/ 152511 w 219186"/>
              <a:gd name="connsiteY24" fmla="*/ 139700 h 139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19186" h="139700">
                <a:moveTo>
                  <a:pt x="152511" y="139700"/>
                </a:moveTo>
                <a:lnTo>
                  <a:pt x="152511" y="139700"/>
                </a:lnTo>
                <a:cubicBezTo>
                  <a:pt x="187757" y="120119"/>
                  <a:pt x="172020" y="129869"/>
                  <a:pt x="200136" y="111125"/>
                </a:cubicBezTo>
                <a:cubicBezTo>
                  <a:pt x="203311" y="109008"/>
                  <a:pt x="206963" y="107473"/>
                  <a:pt x="209661" y="104775"/>
                </a:cubicBezTo>
                <a:lnTo>
                  <a:pt x="219186" y="95250"/>
                </a:lnTo>
                <a:cubicBezTo>
                  <a:pt x="218549" y="89514"/>
                  <a:pt x="216961" y="63599"/>
                  <a:pt x="212836" y="53975"/>
                </a:cubicBezTo>
                <a:cubicBezTo>
                  <a:pt x="211333" y="50468"/>
                  <a:pt x="208776" y="47503"/>
                  <a:pt x="206486" y="44450"/>
                </a:cubicBezTo>
                <a:cubicBezTo>
                  <a:pt x="202420" y="39029"/>
                  <a:pt x="198823" y="33108"/>
                  <a:pt x="193786" y="28575"/>
                </a:cubicBezTo>
                <a:cubicBezTo>
                  <a:pt x="179304" y="15541"/>
                  <a:pt x="173085" y="15325"/>
                  <a:pt x="155686" y="9525"/>
                </a:cubicBezTo>
                <a:cubicBezTo>
                  <a:pt x="130529" y="1139"/>
                  <a:pt x="143238" y="4275"/>
                  <a:pt x="117586" y="0"/>
                </a:cubicBezTo>
                <a:cubicBezTo>
                  <a:pt x="95361" y="1058"/>
                  <a:pt x="73003" y="524"/>
                  <a:pt x="50911" y="3175"/>
                </a:cubicBezTo>
                <a:cubicBezTo>
                  <a:pt x="46212" y="3739"/>
                  <a:pt x="42270" y="7090"/>
                  <a:pt x="38211" y="9525"/>
                </a:cubicBezTo>
                <a:cubicBezTo>
                  <a:pt x="25182" y="17343"/>
                  <a:pt x="18039" y="23067"/>
                  <a:pt x="6461" y="31750"/>
                </a:cubicBezTo>
                <a:cubicBezTo>
                  <a:pt x="4344" y="35983"/>
                  <a:pt x="698" y="39754"/>
                  <a:pt x="111" y="44450"/>
                </a:cubicBezTo>
                <a:cubicBezTo>
                  <a:pt x="-916" y="52670"/>
                  <a:pt x="5350" y="60674"/>
                  <a:pt x="9636" y="66675"/>
                </a:cubicBezTo>
                <a:cubicBezTo>
                  <a:pt x="16240" y="75921"/>
                  <a:pt x="20184" y="81612"/>
                  <a:pt x="28686" y="88900"/>
                </a:cubicBezTo>
                <a:cubicBezTo>
                  <a:pt x="32704" y="92344"/>
                  <a:pt x="37080" y="95349"/>
                  <a:pt x="41386" y="98425"/>
                </a:cubicBezTo>
                <a:cubicBezTo>
                  <a:pt x="44491" y="100643"/>
                  <a:pt x="47980" y="102332"/>
                  <a:pt x="50911" y="104775"/>
                </a:cubicBezTo>
                <a:cubicBezTo>
                  <a:pt x="54360" y="107650"/>
                  <a:pt x="57826" y="110646"/>
                  <a:pt x="60436" y="114300"/>
                </a:cubicBezTo>
                <a:cubicBezTo>
                  <a:pt x="63187" y="118151"/>
                  <a:pt x="63439" y="123653"/>
                  <a:pt x="66786" y="127000"/>
                </a:cubicBezTo>
                <a:cubicBezTo>
                  <a:pt x="70133" y="130347"/>
                  <a:pt x="75377" y="131002"/>
                  <a:pt x="79486" y="133350"/>
                </a:cubicBezTo>
                <a:cubicBezTo>
                  <a:pt x="82799" y="135243"/>
                  <a:pt x="85836" y="137583"/>
                  <a:pt x="89011" y="139700"/>
                </a:cubicBezTo>
                <a:cubicBezTo>
                  <a:pt x="95361" y="138642"/>
                  <a:pt x="101895" y="138375"/>
                  <a:pt x="108061" y="136525"/>
                </a:cubicBezTo>
                <a:cubicBezTo>
                  <a:pt x="136478" y="128000"/>
                  <a:pt x="106903" y="133178"/>
                  <a:pt x="130286" y="123825"/>
                </a:cubicBezTo>
                <a:cubicBezTo>
                  <a:pt x="132251" y="123039"/>
                  <a:pt x="148807" y="137054"/>
                  <a:pt x="152511" y="13970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Forme libre : forme 15">
            <a:extLst>
              <a:ext uri="{FF2B5EF4-FFF2-40B4-BE49-F238E27FC236}">
                <a16:creationId xmlns:a16="http://schemas.microsoft.com/office/drawing/2014/main" id="{9B5ED511-303C-4772-8C66-0F605E032BCA}"/>
              </a:ext>
            </a:extLst>
          </p:cNvPr>
          <p:cNvSpPr/>
          <p:nvPr/>
        </p:nvSpPr>
        <p:spPr>
          <a:xfrm>
            <a:off x="1568450" y="2568575"/>
            <a:ext cx="352425" cy="447675"/>
          </a:xfrm>
          <a:custGeom>
            <a:avLst/>
            <a:gdLst>
              <a:gd name="connsiteX0" fmla="*/ 44450 w 352425"/>
              <a:gd name="connsiteY0" fmla="*/ 0 h 447675"/>
              <a:gd name="connsiteX1" fmla="*/ 44450 w 352425"/>
              <a:gd name="connsiteY1" fmla="*/ 0 h 447675"/>
              <a:gd name="connsiteX2" fmla="*/ 12700 w 352425"/>
              <a:gd name="connsiteY2" fmla="*/ 47625 h 447675"/>
              <a:gd name="connsiteX3" fmla="*/ 0 w 352425"/>
              <a:gd name="connsiteY3" fmla="*/ 69850 h 447675"/>
              <a:gd name="connsiteX4" fmla="*/ 3175 w 352425"/>
              <a:gd name="connsiteY4" fmla="*/ 127000 h 447675"/>
              <a:gd name="connsiteX5" fmla="*/ 15875 w 352425"/>
              <a:gd name="connsiteY5" fmla="*/ 158750 h 447675"/>
              <a:gd name="connsiteX6" fmla="*/ 22225 w 352425"/>
              <a:gd name="connsiteY6" fmla="*/ 168275 h 447675"/>
              <a:gd name="connsiteX7" fmla="*/ 31750 w 352425"/>
              <a:gd name="connsiteY7" fmla="*/ 177800 h 447675"/>
              <a:gd name="connsiteX8" fmla="*/ 41275 w 352425"/>
              <a:gd name="connsiteY8" fmla="*/ 206375 h 447675"/>
              <a:gd name="connsiteX9" fmla="*/ 44450 w 352425"/>
              <a:gd name="connsiteY9" fmla="*/ 215900 h 447675"/>
              <a:gd name="connsiteX10" fmla="*/ 53975 w 352425"/>
              <a:gd name="connsiteY10" fmla="*/ 225425 h 447675"/>
              <a:gd name="connsiteX11" fmla="*/ 63500 w 352425"/>
              <a:gd name="connsiteY11" fmla="*/ 247650 h 447675"/>
              <a:gd name="connsiteX12" fmla="*/ 69850 w 352425"/>
              <a:gd name="connsiteY12" fmla="*/ 257175 h 447675"/>
              <a:gd name="connsiteX13" fmla="*/ 76200 w 352425"/>
              <a:gd name="connsiteY13" fmla="*/ 276225 h 447675"/>
              <a:gd name="connsiteX14" fmla="*/ 79375 w 352425"/>
              <a:gd name="connsiteY14" fmla="*/ 288925 h 447675"/>
              <a:gd name="connsiteX15" fmla="*/ 85725 w 352425"/>
              <a:gd name="connsiteY15" fmla="*/ 298450 h 447675"/>
              <a:gd name="connsiteX16" fmla="*/ 92075 w 352425"/>
              <a:gd name="connsiteY16" fmla="*/ 317500 h 447675"/>
              <a:gd name="connsiteX17" fmla="*/ 117475 w 352425"/>
              <a:gd name="connsiteY17" fmla="*/ 346075 h 447675"/>
              <a:gd name="connsiteX18" fmla="*/ 130175 w 352425"/>
              <a:gd name="connsiteY18" fmla="*/ 355600 h 447675"/>
              <a:gd name="connsiteX19" fmla="*/ 139700 w 352425"/>
              <a:gd name="connsiteY19" fmla="*/ 358775 h 447675"/>
              <a:gd name="connsiteX20" fmla="*/ 165100 w 352425"/>
              <a:gd name="connsiteY20" fmla="*/ 374650 h 447675"/>
              <a:gd name="connsiteX21" fmla="*/ 174625 w 352425"/>
              <a:gd name="connsiteY21" fmla="*/ 384175 h 447675"/>
              <a:gd name="connsiteX22" fmla="*/ 184150 w 352425"/>
              <a:gd name="connsiteY22" fmla="*/ 390525 h 447675"/>
              <a:gd name="connsiteX23" fmla="*/ 200025 w 352425"/>
              <a:gd name="connsiteY23" fmla="*/ 406400 h 447675"/>
              <a:gd name="connsiteX24" fmla="*/ 206375 w 352425"/>
              <a:gd name="connsiteY24" fmla="*/ 415925 h 447675"/>
              <a:gd name="connsiteX25" fmla="*/ 215900 w 352425"/>
              <a:gd name="connsiteY25" fmla="*/ 422275 h 447675"/>
              <a:gd name="connsiteX26" fmla="*/ 238125 w 352425"/>
              <a:gd name="connsiteY26" fmla="*/ 438150 h 447675"/>
              <a:gd name="connsiteX27" fmla="*/ 266700 w 352425"/>
              <a:gd name="connsiteY27" fmla="*/ 444500 h 447675"/>
              <a:gd name="connsiteX28" fmla="*/ 276225 w 352425"/>
              <a:gd name="connsiteY28" fmla="*/ 447675 h 447675"/>
              <a:gd name="connsiteX29" fmla="*/ 304800 w 352425"/>
              <a:gd name="connsiteY29" fmla="*/ 444500 h 447675"/>
              <a:gd name="connsiteX30" fmla="*/ 311150 w 352425"/>
              <a:gd name="connsiteY30" fmla="*/ 431800 h 447675"/>
              <a:gd name="connsiteX31" fmla="*/ 323850 w 352425"/>
              <a:gd name="connsiteY31" fmla="*/ 412750 h 447675"/>
              <a:gd name="connsiteX32" fmla="*/ 330200 w 352425"/>
              <a:gd name="connsiteY32" fmla="*/ 403225 h 447675"/>
              <a:gd name="connsiteX33" fmla="*/ 339725 w 352425"/>
              <a:gd name="connsiteY33" fmla="*/ 390525 h 447675"/>
              <a:gd name="connsiteX34" fmla="*/ 346075 w 352425"/>
              <a:gd name="connsiteY34" fmla="*/ 381000 h 447675"/>
              <a:gd name="connsiteX35" fmla="*/ 352425 w 352425"/>
              <a:gd name="connsiteY35" fmla="*/ 361950 h 447675"/>
              <a:gd name="connsiteX36" fmla="*/ 346075 w 352425"/>
              <a:gd name="connsiteY36" fmla="*/ 327025 h 447675"/>
              <a:gd name="connsiteX37" fmla="*/ 342900 w 352425"/>
              <a:gd name="connsiteY37" fmla="*/ 317500 h 447675"/>
              <a:gd name="connsiteX38" fmla="*/ 330200 w 352425"/>
              <a:gd name="connsiteY38" fmla="*/ 295275 h 447675"/>
              <a:gd name="connsiteX39" fmla="*/ 327025 w 352425"/>
              <a:gd name="connsiteY39" fmla="*/ 285750 h 447675"/>
              <a:gd name="connsiteX40" fmla="*/ 311150 w 352425"/>
              <a:gd name="connsiteY40" fmla="*/ 266700 h 447675"/>
              <a:gd name="connsiteX41" fmla="*/ 295275 w 352425"/>
              <a:gd name="connsiteY41" fmla="*/ 238125 h 447675"/>
              <a:gd name="connsiteX42" fmla="*/ 285750 w 352425"/>
              <a:gd name="connsiteY42" fmla="*/ 228600 h 447675"/>
              <a:gd name="connsiteX43" fmla="*/ 266700 w 352425"/>
              <a:gd name="connsiteY43" fmla="*/ 206375 h 447675"/>
              <a:gd name="connsiteX44" fmla="*/ 257175 w 352425"/>
              <a:gd name="connsiteY44" fmla="*/ 200025 h 447675"/>
              <a:gd name="connsiteX45" fmla="*/ 228600 w 352425"/>
              <a:gd name="connsiteY45" fmla="*/ 171450 h 447675"/>
              <a:gd name="connsiteX46" fmla="*/ 215900 w 352425"/>
              <a:gd name="connsiteY46" fmla="*/ 158750 h 447675"/>
              <a:gd name="connsiteX47" fmla="*/ 200025 w 352425"/>
              <a:gd name="connsiteY47" fmla="*/ 136525 h 447675"/>
              <a:gd name="connsiteX48" fmla="*/ 187325 w 352425"/>
              <a:gd name="connsiteY48" fmla="*/ 117475 h 447675"/>
              <a:gd name="connsiteX49" fmla="*/ 161925 w 352425"/>
              <a:gd name="connsiteY49" fmla="*/ 88900 h 447675"/>
              <a:gd name="connsiteX50" fmla="*/ 142875 w 352425"/>
              <a:gd name="connsiteY50" fmla="*/ 63500 h 447675"/>
              <a:gd name="connsiteX51" fmla="*/ 133350 w 352425"/>
              <a:gd name="connsiteY51" fmla="*/ 50800 h 447675"/>
              <a:gd name="connsiteX52" fmla="*/ 114300 w 352425"/>
              <a:gd name="connsiteY52" fmla="*/ 38100 h 447675"/>
              <a:gd name="connsiteX53" fmla="*/ 104775 w 352425"/>
              <a:gd name="connsiteY53" fmla="*/ 31750 h 447675"/>
              <a:gd name="connsiteX54" fmla="*/ 92075 w 352425"/>
              <a:gd name="connsiteY54" fmla="*/ 19050 h 447675"/>
              <a:gd name="connsiteX55" fmla="*/ 44450 w 352425"/>
              <a:gd name="connsiteY55" fmla="*/ 0 h 447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352425" h="447675">
                <a:moveTo>
                  <a:pt x="44450" y="0"/>
                </a:moveTo>
                <a:lnTo>
                  <a:pt x="44450" y="0"/>
                </a:lnTo>
                <a:cubicBezTo>
                  <a:pt x="33867" y="15875"/>
                  <a:pt x="23474" y="31879"/>
                  <a:pt x="12700" y="47625"/>
                </a:cubicBezTo>
                <a:cubicBezTo>
                  <a:pt x="206" y="65886"/>
                  <a:pt x="5456" y="53481"/>
                  <a:pt x="0" y="69850"/>
                </a:cubicBezTo>
                <a:cubicBezTo>
                  <a:pt x="1058" y="88900"/>
                  <a:pt x="808" y="108068"/>
                  <a:pt x="3175" y="127000"/>
                </a:cubicBezTo>
                <a:cubicBezTo>
                  <a:pt x="4216" y="135326"/>
                  <a:pt x="11344" y="150821"/>
                  <a:pt x="15875" y="158750"/>
                </a:cubicBezTo>
                <a:cubicBezTo>
                  <a:pt x="17768" y="162063"/>
                  <a:pt x="19782" y="165344"/>
                  <a:pt x="22225" y="168275"/>
                </a:cubicBezTo>
                <a:cubicBezTo>
                  <a:pt x="25100" y="171724"/>
                  <a:pt x="28575" y="174625"/>
                  <a:pt x="31750" y="177800"/>
                </a:cubicBezTo>
                <a:lnTo>
                  <a:pt x="41275" y="206375"/>
                </a:lnTo>
                <a:cubicBezTo>
                  <a:pt x="42333" y="209550"/>
                  <a:pt x="42083" y="213533"/>
                  <a:pt x="44450" y="215900"/>
                </a:cubicBezTo>
                <a:lnTo>
                  <a:pt x="53975" y="225425"/>
                </a:lnTo>
                <a:cubicBezTo>
                  <a:pt x="57537" y="236111"/>
                  <a:pt x="57223" y="236665"/>
                  <a:pt x="63500" y="247650"/>
                </a:cubicBezTo>
                <a:cubicBezTo>
                  <a:pt x="65393" y="250963"/>
                  <a:pt x="68300" y="253688"/>
                  <a:pt x="69850" y="257175"/>
                </a:cubicBezTo>
                <a:cubicBezTo>
                  <a:pt x="72568" y="263292"/>
                  <a:pt x="74577" y="269731"/>
                  <a:pt x="76200" y="276225"/>
                </a:cubicBezTo>
                <a:cubicBezTo>
                  <a:pt x="77258" y="280458"/>
                  <a:pt x="77656" y="284914"/>
                  <a:pt x="79375" y="288925"/>
                </a:cubicBezTo>
                <a:cubicBezTo>
                  <a:pt x="80878" y="292432"/>
                  <a:pt x="84175" y="294963"/>
                  <a:pt x="85725" y="298450"/>
                </a:cubicBezTo>
                <a:cubicBezTo>
                  <a:pt x="88443" y="304567"/>
                  <a:pt x="88362" y="311931"/>
                  <a:pt x="92075" y="317500"/>
                </a:cubicBezTo>
                <a:cubicBezTo>
                  <a:pt x="100326" y="329876"/>
                  <a:pt x="102976" y="335201"/>
                  <a:pt x="117475" y="346075"/>
                </a:cubicBezTo>
                <a:cubicBezTo>
                  <a:pt x="121708" y="349250"/>
                  <a:pt x="125581" y="352975"/>
                  <a:pt x="130175" y="355600"/>
                </a:cubicBezTo>
                <a:cubicBezTo>
                  <a:pt x="133081" y="357260"/>
                  <a:pt x="136525" y="357717"/>
                  <a:pt x="139700" y="358775"/>
                </a:cubicBezTo>
                <a:cubicBezTo>
                  <a:pt x="174530" y="393605"/>
                  <a:pt x="132711" y="356142"/>
                  <a:pt x="165100" y="374650"/>
                </a:cubicBezTo>
                <a:cubicBezTo>
                  <a:pt x="168999" y="376878"/>
                  <a:pt x="171176" y="381300"/>
                  <a:pt x="174625" y="384175"/>
                </a:cubicBezTo>
                <a:cubicBezTo>
                  <a:pt x="177556" y="386618"/>
                  <a:pt x="180975" y="388408"/>
                  <a:pt x="184150" y="390525"/>
                </a:cubicBezTo>
                <a:cubicBezTo>
                  <a:pt x="201083" y="415925"/>
                  <a:pt x="178858" y="385233"/>
                  <a:pt x="200025" y="406400"/>
                </a:cubicBezTo>
                <a:cubicBezTo>
                  <a:pt x="202723" y="409098"/>
                  <a:pt x="203677" y="413227"/>
                  <a:pt x="206375" y="415925"/>
                </a:cubicBezTo>
                <a:cubicBezTo>
                  <a:pt x="209073" y="418623"/>
                  <a:pt x="212969" y="419832"/>
                  <a:pt x="215900" y="422275"/>
                </a:cubicBezTo>
                <a:cubicBezTo>
                  <a:pt x="229127" y="433298"/>
                  <a:pt x="221034" y="431741"/>
                  <a:pt x="238125" y="438150"/>
                </a:cubicBezTo>
                <a:cubicBezTo>
                  <a:pt x="244644" y="440594"/>
                  <a:pt x="260665" y="442991"/>
                  <a:pt x="266700" y="444500"/>
                </a:cubicBezTo>
                <a:cubicBezTo>
                  <a:pt x="269947" y="445312"/>
                  <a:pt x="273050" y="446617"/>
                  <a:pt x="276225" y="447675"/>
                </a:cubicBezTo>
                <a:cubicBezTo>
                  <a:pt x="285750" y="446617"/>
                  <a:pt x="296075" y="448466"/>
                  <a:pt x="304800" y="444500"/>
                </a:cubicBezTo>
                <a:cubicBezTo>
                  <a:pt x="309109" y="442541"/>
                  <a:pt x="308715" y="435859"/>
                  <a:pt x="311150" y="431800"/>
                </a:cubicBezTo>
                <a:cubicBezTo>
                  <a:pt x="315077" y="425256"/>
                  <a:pt x="319617" y="419100"/>
                  <a:pt x="323850" y="412750"/>
                </a:cubicBezTo>
                <a:cubicBezTo>
                  <a:pt x="325967" y="409575"/>
                  <a:pt x="327910" y="406278"/>
                  <a:pt x="330200" y="403225"/>
                </a:cubicBezTo>
                <a:cubicBezTo>
                  <a:pt x="333375" y="398992"/>
                  <a:pt x="336649" y="394831"/>
                  <a:pt x="339725" y="390525"/>
                </a:cubicBezTo>
                <a:cubicBezTo>
                  <a:pt x="341943" y="387420"/>
                  <a:pt x="344525" y="384487"/>
                  <a:pt x="346075" y="381000"/>
                </a:cubicBezTo>
                <a:cubicBezTo>
                  <a:pt x="348793" y="374883"/>
                  <a:pt x="352425" y="361950"/>
                  <a:pt x="352425" y="361950"/>
                </a:cubicBezTo>
                <a:cubicBezTo>
                  <a:pt x="349855" y="343963"/>
                  <a:pt x="350352" y="341995"/>
                  <a:pt x="346075" y="327025"/>
                </a:cubicBezTo>
                <a:cubicBezTo>
                  <a:pt x="345156" y="323807"/>
                  <a:pt x="344218" y="320576"/>
                  <a:pt x="342900" y="317500"/>
                </a:cubicBezTo>
                <a:cubicBezTo>
                  <a:pt x="326201" y="278536"/>
                  <a:pt x="346143" y="327161"/>
                  <a:pt x="330200" y="295275"/>
                </a:cubicBezTo>
                <a:cubicBezTo>
                  <a:pt x="328703" y="292282"/>
                  <a:pt x="328522" y="288743"/>
                  <a:pt x="327025" y="285750"/>
                </a:cubicBezTo>
                <a:cubicBezTo>
                  <a:pt x="322605" y="276909"/>
                  <a:pt x="318172" y="273722"/>
                  <a:pt x="311150" y="266700"/>
                </a:cubicBezTo>
                <a:cubicBezTo>
                  <a:pt x="307157" y="254722"/>
                  <a:pt x="306192" y="249042"/>
                  <a:pt x="295275" y="238125"/>
                </a:cubicBezTo>
                <a:cubicBezTo>
                  <a:pt x="292100" y="234950"/>
                  <a:pt x="288625" y="232049"/>
                  <a:pt x="285750" y="228600"/>
                </a:cubicBezTo>
                <a:cubicBezTo>
                  <a:pt x="271706" y="211748"/>
                  <a:pt x="288959" y="225454"/>
                  <a:pt x="266700" y="206375"/>
                </a:cubicBezTo>
                <a:cubicBezTo>
                  <a:pt x="263803" y="203892"/>
                  <a:pt x="260027" y="202560"/>
                  <a:pt x="257175" y="200025"/>
                </a:cubicBezTo>
                <a:lnTo>
                  <a:pt x="228600" y="171450"/>
                </a:lnTo>
                <a:cubicBezTo>
                  <a:pt x="224367" y="167217"/>
                  <a:pt x="219221" y="163731"/>
                  <a:pt x="215900" y="158750"/>
                </a:cubicBezTo>
                <a:cubicBezTo>
                  <a:pt x="206615" y="144822"/>
                  <a:pt x="211840" y="152278"/>
                  <a:pt x="200025" y="136525"/>
                </a:cubicBezTo>
                <a:cubicBezTo>
                  <a:pt x="193953" y="118309"/>
                  <a:pt x="201198" y="135312"/>
                  <a:pt x="187325" y="117475"/>
                </a:cubicBezTo>
                <a:cubicBezTo>
                  <a:pt x="165436" y="89331"/>
                  <a:pt x="185067" y="106256"/>
                  <a:pt x="161925" y="88900"/>
                </a:cubicBezTo>
                <a:cubicBezTo>
                  <a:pt x="143727" y="58570"/>
                  <a:pt x="161393" y="85105"/>
                  <a:pt x="142875" y="63500"/>
                </a:cubicBezTo>
                <a:cubicBezTo>
                  <a:pt x="139431" y="59482"/>
                  <a:pt x="137305" y="54316"/>
                  <a:pt x="133350" y="50800"/>
                </a:cubicBezTo>
                <a:cubicBezTo>
                  <a:pt x="127646" y="45730"/>
                  <a:pt x="120650" y="42333"/>
                  <a:pt x="114300" y="38100"/>
                </a:cubicBezTo>
                <a:cubicBezTo>
                  <a:pt x="111125" y="35983"/>
                  <a:pt x="107473" y="34448"/>
                  <a:pt x="104775" y="31750"/>
                </a:cubicBezTo>
                <a:lnTo>
                  <a:pt x="92075" y="19050"/>
                </a:lnTo>
                <a:lnTo>
                  <a:pt x="44450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086539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5B3F6AB-2509-412A-8BDD-D012B69E1A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102" y="100434"/>
            <a:ext cx="11292992" cy="591868"/>
          </a:xfrm>
        </p:spPr>
        <p:txBody>
          <a:bodyPr/>
          <a:lstStyle/>
          <a:p>
            <a:r>
              <a:rPr lang="fr-FR" dirty="0"/>
              <a:t>II – Présentation de la machine à courant continu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79CB65E-3875-429A-B176-AB2ED619A8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2020-2021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09406E6-8B0A-4AB5-AF6A-EE1285519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LP09 – Conversion de puissance électromécanique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C6F93E9-777A-4AA7-B332-7CC40E18B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9E762-5065-4A2D-94FC-2E11B3674F7C}" type="slidenum">
              <a:rPr lang="fr-FR" smtClean="0"/>
              <a:pPr/>
              <a:t>7</a:t>
            </a:fld>
            <a:endParaRPr lang="fr-FR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A62DDC32-42A1-494E-BB63-7CF9161B5DB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fr-FR" dirty="0"/>
              <a:t>2) Principe de fonctionnement </a:t>
            </a:r>
          </a:p>
        </p:txBody>
      </p:sp>
      <p:pic>
        <p:nvPicPr>
          <p:cNvPr id="48" name="Image 47">
            <a:extLst>
              <a:ext uri="{FF2B5EF4-FFF2-40B4-BE49-F238E27FC236}">
                <a16:creationId xmlns:a16="http://schemas.microsoft.com/office/drawing/2014/main" id="{1D8B3A16-7A94-4060-B55F-77AF6AB37F4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226"/>
          <a:stretch/>
        </p:blipFill>
        <p:spPr>
          <a:xfrm>
            <a:off x="497467" y="1866951"/>
            <a:ext cx="4654289" cy="4049676"/>
          </a:xfrm>
          <a:prstGeom prst="rect">
            <a:avLst/>
          </a:prstGeom>
        </p:spPr>
      </p:pic>
      <p:pic>
        <p:nvPicPr>
          <p:cNvPr id="53" name="Image 52" descr="Une image contenant texte&#10;&#10;Description générée automatiquement">
            <a:extLst>
              <a:ext uri="{FF2B5EF4-FFF2-40B4-BE49-F238E27FC236}">
                <a16:creationId xmlns:a16="http://schemas.microsoft.com/office/drawing/2014/main" id="{791EF1FF-1B47-42F3-A044-3822C0FFF3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5995115" y="1866951"/>
            <a:ext cx="4882838" cy="3662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3377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BC826A8-13A3-4EDB-88E2-28C727E67E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102" y="100434"/>
            <a:ext cx="11448690" cy="591868"/>
          </a:xfrm>
        </p:spPr>
        <p:txBody>
          <a:bodyPr/>
          <a:lstStyle/>
          <a:p>
            <a:r>
              <a:rPr lang="fr-FR" sz="3600" dirty="0"/>
              <a:t>III – Fonctionnement d’une MCC à excitation indépendante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5E5B747-C899-40D8-BEA1-EC8C2D443C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2020-2021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2155EC8-FF4D-4FE0-BFDB-8B38F648FB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LP09 – Conversion de puissance électromécanique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7FF8F39-0610-4CE0-9AC1-B097BFD08D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9E762-5065-4A2D-94FC-2E11B3674F7C}" type="slidenum">
              <a:rPr lang="fr-FR" smtClean="0"/>
              <a:pPr/>
              <a:t>8</a:t>
            </a:fld>
            <a:endParaRPr lang="fr-FR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F94545A3-4884-4CE8-A245-0777514923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fr-FR" dirty="0"/>
              <a:t>1) Equations de fonctionnement moteur</a:t>
            </a:r>
          </a:p>
        </p:txBody>
      </p:sp>
      <p:sp>
        <p:nvSpPr>
          <p:cNvPr id="25" name="Forme libre : forme 24">
            <a:extLst>
              <a:ext uri="{FF2B5EF4-FFF2-40B4-BE49-F238E27FC236}">
                <a16:creationId xmlns:a16="http://schemas.microsoft.com/office/drawing/2014/main" id="{9EBB3F6C-E2A6-4604-ADBD-70723CF20642}"/>
              </a:ext>
            </a:extLst>
          </p:cNvPr>
          <p:cNvSpPr/>
          <p:nvPr/>
        </p:nvSpPr>
        <p:spPr>
          <a:xfrm>
            <a:off x="307026" y="1736818"/>
            <a:ext cx="11301224" cy="3808730"/>
          </a:xfrm>
          <a:custGeom>
            <a:avLst/>
            <a:gdLst>
              <a:gd name="connsiteX0" fmla="*/ 8561123 w 9317570"/>
              <a:gd name="connsiteY0" fmla="*/ 0 h 2726958"/>
              <a:gd name="connsiteX1" fmla="*/ 9317570 w 9317570"/>
              <a:gd name="connsiteY1" fmla="*/ 756448 h 2726958"/>
              <a:gd name="connsiteX2" fmla="*/ 8561123 w 9317570"/>
              <a:gd name="connsiteY2" fmla="*/ 1512895 h 2726958"/>
              <a:gd name="connsiteX3" fmla="*/ 8561123 w 9317570"/>
              <a:gd name="connsiteY3" fmla="*/ 1134671 h 2726958"/>
              <a:gd name="connsiteX4" fmla="*/ 6897230 w 9317570"/>
              <a:gd name="connsiteY4" fmla="*/ 1134671 h 2726958"/>
              <a:gd name="connsiteX5" fmla="*/ 6942119 w 9317570"/>
              <a:gd name="connsiteY5" fmla="*/ 1139196 h 2726958"/>
              <a:gd name="connsiteX6" fmla="*/ 7291966 w 9317570"/>
              <a:gd name="connsiteY6" fmla="*/ 1568445 h 2726958"/>
              <a:gd name="connsiteX7" fmla="*/ 7291966 w 9317570"/>
              <a:gd name="connsiteY7" fmla="*/ 1977204 h 2726958"/>
              <a:gd name="connsiteX8" fmla="*/ 7417152 w 9317570"/>
              <a:gd name="connsiteY8" fmla="*/ 1977204 h 2726958"/>
              <a:gd name="connsiteX9" fmla="*/ 7166780 w 9317570"/>
              <a:gd name="connsiteY9" fmla="*/ 2227575 h 2726958"/>
              <a:gd name="connsiteX10" fmla="*/ 6916408 w 9317570"/>
              <a:gd name="connsiteY10" fmla="*/ 1977204 h 2726958"/>
              <a:gd name="connsiteX11" fmla="*/ 7041594 w 9317570"/>
              <a:gd name="connsiteY11" fmla="*/ 1977204 h 2726958"/>
              <a:gd name="connsiteX12" fmla="*/ 7041594 w 9317570"/>
              <a:gd name="connsiteY12" fmla="*/ 1568445 h 2726958"/>
              <a:gd name="connsiteX13" fmla="*/ 6853816 w 9317570"/>
              <a:gd name="connsiteY13" fmla="*/ 1380667 h 2726958"/>
              <a:gd name="connsiteX14" fmla="*/ 6415666 w 9317570"/>
              <a:gd name="connsiteY14" fmla="*/ 1380666 h 2726958"/>
              <a:gd name="connsiteX15" fmla="*/ 6415666 w 9317570"/>
              <a:gd name="connsiteY15" fmla="*/ 1380119 h 2726958"/>
              <a:gd name="connsiteX16" fmla="*/ 4724491 w 9317570"/>
              <a:gd name="connsiteY16" fmla="*/ 1380119 h 2726958"/>
              <a:gd name="connsiteX17" fmla="*/ 4803880 w 9317570"/>
              <a:gd name="connsiteY17" fmla="*/ 1388122 h 2726958"/>
              <a:gd name="connsiteX18" fmla="*/ 5153728 w 9317570"/>
              <a:gd name="connsiteY18" fmla="*/ 1817371 h 2726958"/>
              <a:gd name="connsiteX19" fmla="*/ 5153727 w 9317570"/>
              <a:gd name="connsiteY19" fmla="*/ 2226130 h 2726958"/>
              <a:gd name="connsiteX20" fmla="*/ 5278913 w 9317570"/>
              <a:gd name="connsiteY20" fmla="*/ 2226130 h 2726958"/>
              <a:gd name="connsiteX21" fmla="*/ 5028542 w 9317570"/>
              <a:gd name="connsiteY21" fmla="*/ 2476501 h 2726958"/>
              <a:gd name="connsiteX22" fmla="*/ 4778170 w 9317570"/>
              <a:gd name="connsiteY22" fmla="*/ 2226130 h 2726958"/>
              <a:gd name="connsiteX23" fmla="*/ 4903356 w 9317570"/>
              <a:gd name="connsiteY23" fmla="*/ 2226130 h 2726958"/>
              <a:gd name="connsiteX24" fmla="*/ 4903356 w 9317570"/>
              <a:gd name="connsiteY24" fmla="*/ 1817371 h 2726958"/>
              <a:gd name="connsiteX25" fmla="*/ 4715578 w 9317570"/>
              <a:gd name="connsiteY25" fmla="*/ 1629593 h 2726958"/>
              <a:gd name="connsiteX26" fmla="*/ 4289850 w 9317570"/>
              <a:gd name="connsiteY26" fmla="*/ 1629592 h 2726958"/>
              <a:gd name="connsiteX27" fmla="*/ 4289850 w 9317570"/>
              <a:gd name="connsiteY27" fmla="*/ 1629788 h 2726958"/>
              <a:gd name="connsiteX28" fmla="*/ 2578435 w 9317570"/>
              <a:gd name="connsiteY28" fmla="*/ 1629788 h 2726958"/>
              <a:gd name="connsiteX29" fmla="*/ 2665641 w 9317570"/>
              <a:gd name="connsiteY29" fmla="*/ 1638579 h 2726958"/>
              <a:gd name="connsiteX30" fmla="*/ 3015489 w 9317570"/>
              <a:gd name="connsiteY30" fmla="*/ 2067828 h 2726958"/>
              <a:gd name="connsiteX31" fmla="*/ 3015488 w 9317570"/>
              <a:gd name="connsiteY31" fmla="*/ 2476587 h 2726958"/>
              <a:gd name="connsiteX32" fmla="*/ 3140674 w 9317570"/>
              <a:gd name="connsiteY32" fmla="*/ 2476587 h 2726958"/>
              <a:gd name="connsiteX33" fmla="*/ 2890303 w 9317570"/>
              <a:gd name="connsiteY33" fmla="*/ 2726958 h 2726958"/>
              <a:gd name="connsiteX34" fmla="*/ 2639931 w 9317570"/>
              <a:gd name="connsiteY34" fmla="*/ 2476587 h 2726958"/>
              <a:gd name="connsiteX35" fmla="*/ 2765117 w 9317570"/>
              <a:gd name="connsiteY35" fmla="*/ 2476587 h 2726958"/>
              <a:gd name="connsiteX36" fmla="*/ 2765117 w 9317570"/>
              <a:gd name="connsiteY36" fmla="*/ 2067828 h 2726958"/>
              <a:gd name="connsiteX37" fmla="*/ 2577339 w 9317570"/>
              <a:gd name="connsiteY37" fmla="*/ 1880050 h 2726958"/>
              <a:gd name="connsiteX38" fmla="*/ 2150938 w 9317570"/>
              <a:gd name="connsiteY38" fmla="*/ 1880049 h 2726958"/>
              <a:gd name="connsiteX39" fmla="*/ 2150938 w 9317570"/>
              <a:gd name="connsiteY39" fmla="*/ 1881567 h 2726958"/>
              <a:gd name="connsiteX40" fmla="*/ 0 w 9317570"/>
              <a:gd name="connsiteY40" fmla="*/ 1881567 h 2726958"/>
              <a:gd name="connsiteX41" fmla="*/ 0 w 9317570"/>
              <a:gd name="connsiteY41" fmla="*/ 376767 h 2726958"/>
              <a:gd name="connsiteX42" fmla="*/ 2150938 w 9317570"/>
              <a:gd name="connsiteY42" fmla="*/ 376767 h 2726958"/>
              <a:gd name="connsiteX43" fmla="*/ 2150938 w 9317570"/>
              <a:gd name="connsiteY43" fmla="*/ 377834 h 2726958"/>
              <a:gd name="connsiteX44" fmla="*/ 4277428 w 9317570"/>
              <a:gd name="connsiteY44" fmla="*/ 377834 h 2726958"/>
              <a:gd name="connsiteX45" fmla="*/ 4289850 w 9317570"/>
              <a:gd name="connsiteY45" fmla="*/ 377834 h 2726958"/>
              <a:gd name="connsiteX46" fmla="*/ 6429835 w 9317570"/>
              <a:gd name="connsiteY46" fmla="*/ 377834 h 2726958"/>
              <a:gd name="connsiteX47" fmla="*/ 6429835 w 9317570"/>
              <a:gd name="connsiteY47" fmla="*/ 378224 h 2726958"/>
              <a:gd name="connsiteX48" fmla="*/ 8561123 w 9317570"/>
              <a:gd name="connsiteY48" fmla="*/ 378224 h 2726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9317570" h="2726958">
                <a:moveTo>
                  <a:pt x="8561123" y="0"/>
                </a:moveTo>
                <a:lnTo>
                  <a:pt x="9317570" y="756448"/>
                </a:lnTo>
                <a:lnTo>
                  <a:pt x="8561123" y="1512895"/>
                </a:lnTo>
                <a:lnTo>
                  <a:pt x="8561123" y="1134671"/>
                </a:lnTo>
                <a:lnTo>
                  <a:pt x="6897230" y="1134671"/>
                </a:lnTo>
                <a:lnTo>
                  <a:pt x="6942119" y="1139196"/>
                </a:lnTo>
                <a:cubicBezTo>
                  <a:pt x="7141776" y="1180052"/>
                  <a:pt x="7291966" y="1356709"/>
                  <a:pt x="7291966" y="1568445"/>
                </a:cubicBezTo>
                <a:lnTo>
                  <a:pt x="7291966" y="1977204"/>
                </a:lnTo>
                <a:lnTo>
                  <a:pt x="7417152" y="1977204"/>
                </a:lnTo>
                <a:lnTo>
                  <a:pt x="7166780" y="2227575"/>
                </a:lnTo>
                <a:lnTo>
                  <a:pt x="6916408" y="1977204"/>
                </a:lnTo>
                <a:lnTo>
                  <a:pt x="7041594" y="1977204"/>
                </a:lnTo>
                <a:lnTo>
                  <a:pt x="7041594" y="1568445"/>
                </a:lnTo>
                <a:cubicBezTo>
                  <a:pt x="7041594" y="1464738"/>
                  <a:pt x="6957524" y="1380667"/>
                  <a:pt x="6853816" y="1380667"/>
                </a:cubicBezTo>
                <a:cubicBezTo>
                  <a:pt x="6707766" y="1380667"/>
                  <a:pt x="6561716" y="1380666"/>
                  <a:pt x="6415666" y="1380666"/>
                </a:cubicBezTo>
                <a:lnTo>
                  <a:pt x="6415666" y="1380119"/>
                </a:lnTo>
                <a:lnTo>
                  <a:pt x="4724491" y="1380119"/>
                </a:lnTo>
                <a:lnTo>
                  <a:pt x="4803880" y="1388122"/>
                </a:lnTo>
                <a:cubicBezTo>
                  <a:pt x="5003538" y="1428978"/>
                  <a:pt x="5153728" y="1605635"/>
                  <a:pt x="5153728" y="1817371"/>
                </a:cubicBezTo>
                <a:lnTo>
                  <a:pt x="5153727" y="2226130"/>
                </a:lnTo>
                <a:lnTo>
                  <a:pt x="5278913" y="2226130"/>
                </a:lnTo>
                <a:lnTo>
                  <a:pt x="5028542" y="2476501"/>
                </a:lnTo>
                <a:lnTo>
                  <a:pt x="4778170" y="2226130"/>
                </a:lnTo>
                <a:lnTo>
                  <a:pt x="4903356" y="2226130"/>
                </a:lnTo>
                <a:lnTo>
                  <a:pt x="4903356" y="1817371"/>
                </a:lnTo>
                <a:cubicBezTo>
                  <a:pt x="4903356" y="1713664"/>
                  <a:pt x="4819285" y="1629593"/>
                  <a:pt x="4715578" y="1629593"/>
                </a:cubicBezTo>
                <a:lnTo>
                  <a:pt x="4289850" y="1629592"/>
                </a:lnTo>
                <a:lnTo>
                  <a:pt x="4289850" y="1629788"/>
                </a:lnTo>
                <a:lnTo>
                  <a:pt x="2578435" y="1629788"/>
                </a:lnTo>
                <a:lnTo>
                  <a:pt x="2665641" y="1638579"/>
                </a:lnTo>
                <a:cubicBezTo>
                  <a:pt x="2865299" y="1679435"/>
                  <a:pt x="3015489" y="1856092"/>
                  <a:pt x="3015489" y="2067828"/>
                </a:cubicBezTo>
                <a:lnTo>
                  <a:pt x="3015488" y="2476587"/>
                </a:lnTo>
                <a:lnTo>
                  <a:pt x="3140674" y="2476587"/>
                </a:lnTo>
                <a:lnTo>
                  <a:pt x="2890303" y="2726958"/>
                </a:lnTo>
                <a:lnTo>
                  <a:pt x="2639931" y="2476587"/>
                </a:lnTo>
                <a:lnTo>
                  <a:pt x="2765117" y="2476587"/>
                </a:lnTo>
                <a:lnTo>
                  <a:pt x="2765117" y="2067828"/>
                </a:lnTo>
                <a:cubicBezTo>
                  <a:pt x="2765117" y="1964121"/>
                  <a:pt x="2681046" y="1880050"/>
                  <a:pt x="2577339" y="1880050"/>
                </a:cubicBezTo>
                <a:lnTo>
                  <a:pt x="2150938" y="1880049"/>
                </a:lnTo>
                <a:lnTo>
                  <a:pt x="2150938" y="1881567"/>
                </a:lnTo>
                <a:lnTo>
                  <a:pt x="0" y="1881567"/>
                </a:lnTo>
                <a:lnTo>
                  <a:pt x="0" y="376767"/>
                </a:lnTo>
                <a:lnTo>
                  <a:pt x="2150938" y="376767"/>
                </a:lnTo>
                <a:lnTo>
                  <a:pt x="2150938" y="377834"/>
                </a:lnTo>
                <a:lnTo>
                  <a:pt x="4277428" y="377834"/>
                </a:lnTo>
                <a:lnTo>
                  <a:pt x="4289850" y="377834"/>
                </a:lnTo>
                <a:lnTo>
                  <a:pt x="6429835" y="377834"/>
                </a:lnTo>
                <a:lnTo>
                  <a:pt x="6429835" y="378224"/>
                </a:lnTo>
                <a:lnTo>
                  <a:pt x="8561123" y="378224"/>
                </a:lnTo>
                <a:close/>
              </a:path>
            </a:pathLst>
          </a:custGeom>
          <a:gradFill flip="none" rotWithShape="1">
            <a:gsLst>
              <a:gs pos="0">
                <a:srgbClr val="D34D03"/>
              </a:gs>
              <a:gs pos="43000">
                <a:srgbClr val="FFAC79"/>
              </a:gs>
              <a:gs pos="83000">
                <a:srgbClr val="6F9BFD"/>
              </a:gs>
              <a:gs pos="100000">
                <a:srgbClr val="054DC1"/>
              </a:gs>
            </a:gsLst>
            <a:lin ang="10800000" scaled="1"/>
            <a:tileRect/>
          </a:gra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95955348-4D6B-4613-81FE-1B30A7CE91E7}"/>
                  </a:ext>
                </a:extLst>
              </p:cNvPr>
              <p:cNvSpPr txBox="1"/>
              <p:nvPr/>
            </p:nvSpPr>
            <p:spPr>
              <a:xfrm>
                <a:off x="2724728" y="5328149"/>
                <a:ext cx="2141853" cy="914400"/>
              </a:xfrm>
              <a:prstGeom prst="rect">
                <a:avLst/>
              </a:prstGeom>
            </p:spPr>
            <p:txBody>
              <a:bodyPr vert="horz" wrap="none" lIns="0" tIns="0" rIns="0" bIns="0" rtlCol="0" anchor="ctr">
                <a:no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3000" b="1" i="1" baseline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3000" b="1" i="1" baseline="0" smtClean="0">
                              <a:latin typeface="Cambria Math" panose="020405030504060302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fr-FR" sz="3000" b="1" i="0" baseline="0" smtClean="0">
                              <a:latin typeface="Cambria Math" panose="02040503050406030204" pitchFamily="18" charset="0"/>
                            </a:rPr>
                            <m:t>𝐉𝐨𝐮𝐥𝐞</m:t>
                          </m:r>
                        </m:sub>
                      </m:sSub>
                      <m:r>
                        <a:rPr lang="fr-FR" sz="3000" b="1" i="1" baseline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3000" b="1" i="1" baseline="0" smtClean="0">
                          <a:latin typeface="Cambria Math" panose="02040503050406030204" pitchFamily="18" charset="0"/>
                        </a:rPr>
                        <m:t>𝑹</m:t>
                      </m:r>
                      <m:sSup>
                        <m:sSupPr>
                          <m:ctrlPr>
                            <a:rPr lang="fr-FR" sz="3000" b="1" i="1" baseline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3000" b="1" i="1" baseline="0" smtClean="0"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p>
                          <m:r>
                            <a:rPr lang="fr-FR" sz="3000" b="1" i="1" baseline="0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</m:oMath>
                  </m:oMathPara>
                </a14:m>
                <a:endParaRPr lang="fr-FR" sz="3000" b="1" baseline="0" dirty="0"/>
              </a:p>
            </p:txBody>
          </p:sp>
        </mc:Choice>
        <mc:Fallback xmlns="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95955348-4D6B-4613-81FE-1B30A7CE91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4728" y="5328149"/>
                <a:ext cx="2141853" cy="91440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6C23FDFB-2313-4773-93C5-96DDD0BA05A8}"/>
                  </a:ext>
                </a:extLst>
              </p:cNvPr>
              <p:cNvSpPr txBox="1"/>
              <p:nvPr/>
            </p:nvSpPr>
            <p:spPr>
              <a:xfrm>
                <a:off x="596658" y="2853707"/>
                <a:ext cx="1528354" cy="914400"/>
              </a:xfrm>
              <a:prstGeom prst="rect">
                <a:avLst/>
              </a:prstGeom>
            </p:spPr>
            <p:txBody>
              <a:bodyPr vert="horz" wrap="none" lIns="0" tIns="0" rIns="0" bIns="0" rtlCol="0" anchor="ctr">
                <a:norm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3000" b="1" i="1" baseline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3000" b="1" i="1" baseline="0" smtClean="0">
                              <a:latin typeface="Cambria Math" panose="020405030504060302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fr-FR" sz="3000" b="1" i="0" baseline="0" smtClean="0">
                              <a:latin typeface="Cambria Math" panose="02040503050406030204" pitchFamily="18" charset="0"/>
                            </a:rPr>
                            <m:t>𝐞</m:t>
                          </m:r>
                        </m:sub>
                      </m:sSub>
                      <m:r>
                        <a:rPr lang="fr-FR" sz="3000" b="1" i="1" baseline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3000" b="1" i="1" baseline="0" smtClean="0">
                          <a:latin typeface="Cambria Math" panose="02040503050406030204" pitchFamily="18" charset="0"/>
                        </a:rPr>
                        <m:t>𝑼𝑰</m:t>
                      </m:r>
                    </m:oMath>
                  </m:oMathPara>
                </a14:m>
                <a:endParaRPr lang="fr-FR" sz="3000" b="1" baseline="0" dirty="0"/>
              </a:p>
            </p:txBody>
          </p:sp>
        </mc:Choice>
        <mc:Fallback xmlns=""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6C23FDFB-2313-4773-93C5-96DDD0BA05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658" y="2853707"/>
                <a:ext cx="1528354" cy="9144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ZoneTexte 17">
                <a:extLst>
                  <a:ext uri="{FF2B5EF4-FFF2-40B4-BE49-F238E27FC236}">
                    <a16:creationId xmlns:a16="http://schemas.microsoft.com/office/drawing/2014/main" id="{6B7D8D44-1F7A-45D1-86A4-F29C74F4DB58}"/>
                  </a:ext>
                </a:extLst>
              </p:cNvPr>
              <p:cNvSpPr txBox="1"/>
              <p:nvPr/>
            </p:nvSpPr>
            <p:spPr>
              <a:xfrm>
                <a:off x="3827139" y="2705824"/>
                <a:ext cx="1777800" cy="914400"/>
              </a:xfrm>
              <a:prstGeom prst="rect">
                <a:avLst/>
              </a:prstGeom>
            </p:spPr>
            <p:txBody>
              <a:bodyPr vert="horz" wrap="none" lIns="0" tIns="0" rIns="0" bIns="0" rtlCol="0" anchor="ctr">
                <a:no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3000" b="1" i="1" baseline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3000" b="1" i="1" baseline="0" smtClean="0">
                              <a:latin typeface="Cambria Math" panose="020405030504060302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fr-FR" sz="3000" b="1" i="0" baseline="0" smtClean="0">
                              <a:latin typeface="Cambria Math" panose="02040503050406030204" pitchFamily="18" charset="0"/>
                            </a:rPr>
                            <m:t>𝐞𝐦</m:t>
                          </m:r>
                        </m:sub>
                      </m:sSub>
                      <m:r>
                        <a:rPr lang="fr-FR" sz="3000" b="1" i="1" baseline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3000" b="1" i="1" baseline="0" smtClean="0">
                          <a:latin typeface="Cambria Math" panose="02040503050406030204" pitchFamily="18" charset="0"/>
                        </a:rPr>
                        <m:t>𝑬𝑰</m:t>
                      </m:r>
                    </m:oMath>
                  </m:oMathPara>
                </a14:m>
                <a:endParaRPr lang="fr-FR" sz="3000" b="1" baseline="0" dirty="0"/>
              </a:p>
            </p:txBody>
          </p:sp>
        </mc:Choice>
        <mc:Fallback xmlns="">
          <p:sp>
            <p:nvSpPr>
              <p:cNvPr id="18" name="ZoneTexte 17">
                <a:extLst>
                  <a:ext uri="{FF2B5EF4-FFF2-40B4-BE49-F238E27FC236}">
                    <a16:creationId xmlns:a16="http://schemas.microsoft.com/office/drawing/2014/main" id="{6B7D8D44-1F7A-45D1-86A4-F29C74F4DB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7139" y="2705824"/>
                <a:ext cx="1777800" cy="9144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99FAD1EF-D0BD-4FC5-B769-1D0322DB3D00}"/>
                  </a:ext>
                </a:extLst>
              </p:cNvPr>
              <p:cNvSpPr txBox="1"/>
              <p:nvPr/>
            </p:nvSpPr>
            <p:spPr>
              <a:xfrm>
                <a:off x="5638875" y="4979649"/>
                <a:ext cx="1528354" cy="914400"/>
              </a:xfrm>
              <a:prstGeom prst="rect">
                <a:avLst/>
              </a:prstGeom>
            </p:spPr>
            <p:txBody>
              <a:bodyPr vert="horz" wrap="none" lIns="0" tIns="0" rIns="0" bIns="0" rtlCol="0" anchor="ctr">
                <a:norm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3000" b="1" i="1" baseline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3000" b="1" i="1" baseline="0" smtClean="0">
                              <a:latin typeface="Cambria Math" panose="020405030504060302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fr-FR" sz="3000" b="1" i="0" baseline="0" smtClean="0">
                              <a:latin typeface="Cambria Math" panose="02040503050406030204" pitchFamily="18" charset="0"/>
                            </a:rPr>
                            <m:t>𝐅𝐞𝐫</m:t>
                          </m:r>
                        </m:sub>
                      </m:sSub>
                    </m:oMath>
                  </m:oMathPara>
                </a14:m>
                <a:endParaRPr lang="fr-FR" sz="3000" b="1" baseline="0" dirty="0"/>
              </a:p>
            </p:txBody>
          </p:sp>
        </mc:Choice>
        <mc:Fallback xmlns="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99FAD1EF-D0BD-4FC5-B769-1D0322DB3D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8875" y="4979649"/>
                <a:ext cx="1528354" cy="9144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ZoneTexte 19">
                <a:extLst>
                  <a:ext uri="{FF2B5EF4-FFF2-40B4-BE49-F238E27FC236}">
                    <a16:creationId xmlns:a16="http://schemas.microsoft.com/office/drawing/2014/main" id="{75D37B02-EA9D-40EC-8CF0-CF62479D996B}"/>
                  </a:ext>
                </a:extLst>
              </p:cNvPr>
              <p:cNvSpPr txBox="1"/>
              <p:nvPr/>
            </p:nvSpPr>
            <p:spPr>
              <a:xfrm>
                <a:off x="6103832" y="2443834"/>
                <a:ext cx="2388072" cy="914400"/>
              </a:xfrm>
              <a:prstGeom prst="rect">
                <a:avLst/>
              </a:prstGeom>
            </p:spPr>
            <p:txBody>
              <a:bodyPr vert="horz" wrap="none" lIns="0" tIns="0" rIns="0" bIns="0" rtlCol="0" anchor="ctr">
                <a:no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3000" b="1" i="1" baseline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3000" b="1" i="1" baseline="0" smtClean="0">
                              <a:latin typeface="Cambria Math" panose="020405030504060302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fr-FR" sz="3000" b="1" i="0" baseline="0" smtClean="0">
                              <a:latin typeface="Cambria Math" panose="02040503050406030204" pitchFamily="18" charset="0"/>
                            </a:rPr>
                            <m:t>𝐦</m:t>
                          </m:r>
                        </m:sub>
                      </m:sSub>
                      <m:r>
                        <a:rPr lang="fr-FR" sz="3000" b="1" i="1" baseline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sz="3000" b="1" i="1" baseline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3000" b="1" i="1" baseline="0" smtClean="0"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b>
                          <m:r>
                            <a:rPr lang="fr-FR" sz="3000" b="1" i="0" baseline="0" smtClean="0">
                              <a:latin typeface="Cambria Math" panose="02040503050406030204" pitchFamily="18" charset="0"/>
                            </a:rPr>
                            <m:t>𝐦𝐞𝐜𝐚</m:t>
                          </m:r>
                        </m:sub>
                      </m:sSub>
                      <m:r>
                        <a:rPr lang="fr-FR" sz="3000" b="1" i="0" baseline="0" smtClean="0">
                          <a:latin typeface="Cambria Math" panose="02040503050406030204" pitchFamily="18" charset="0"/>
                        </a:rPr>
                        <m:t>𝛀</m:t>
                      </m:r>
                    </m:oMath>
                  </m:oMathPara>
                </a14:m>
                <a:endParaRPr lang="fr-FR" sz="3000" b="1" baseline="0" dirty="0"/>
              </a:p>
            </p:txBody>
          </p:sp>
        </mc:Choice>
        <mc:Fallback xmlns="">
          <p:sp>
            <p:nvSpPr>
              <p:cNvPr id="20" name="ZoneTexte 19">
                <a:extLst>
                  <a:ext uri="{FF2B5EF4-FFF2-40B4-BE49-F238E27FC236}">
                    <a16:creationId xmlns:a16="http://schemas.microsoft.com/office/drawing/2014/main" id="{75D37B02-EA9D-40EC-8CF0-CF62479D99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3832" y="2443834"/>
                <a:ext cx="2388072" cy="9144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ZoneTexte 20">
                <a:extLst>
                  <a:ext uri="{FF2B5EF4-FFF2-40B4-BE49-F238E27FC236}">
                    <a16:creationId xmlns:a16="http://schemas.microsoft.com/office/drawing/2014/main" id="{2913DEF5-BC31-43F1-9BD9-69D16EC52954}"/>
                  </a:ext>
                </a:extLst>
              </p:cNvPr>
              <p:cNvSpPr txBox="1"/>
              <p:nvPr/>
            </p:nvSpPr>
            <p:spPr>
              <a:xfrm>
                <a:off x="8320800" y="4631148"/>
                <a:ext cx="1528354" cy="914400"/>
              </a:xfrm>
              <a:prstGeom prst="rect">
                <a:avLst/>
              </a:prstGeom>
            </p:spPr>
            <p:txBody>
              <a:bodyPr vert="horz" wrap="none" lIns="0" tIns="0" rIns="0" bIns="0" rtlCol="0" anchor="ctr">
                <a:norm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3000" b="1" i="1" baseline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3000" b="1" i="1" baseline="0" smtClean="0">
                              <a:latin typeface="Cambria Math" panose="020405030504060302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fr-FR" sz="3000" b="1" i="0" baseline="0" smtClean="0">
                              <a:latin typeface="Cambria Math" panose="02040503050406030204" pitchFamily="18" charset="0"/>
                            </a:rPr>
                            <m:t>𝐟𝐭𝐭𝐦𝐭</m:t>
                          </m:r>
                        </m:sub>
                      </m:sSub>
                    </m:oMath>
                  </m:oMathPara>
                </a14:m>
                <a:endParaRPr lang="fr-FR" sz="3000" b="1" baseline="0" dirty="0"/>
              </a:p>
            </p:txBody>
          </p:sp>
        </mc:Choice>
        <mc:Fallback xmlns="">
          <p:sp>
            <p:nvSpPr>
              <p:cNvPr id="21" name="ZoneTexte 20">
                <a:extLst>
                  <a:ext uri="{FF2B5EF4-FFF2-40B4-BE49-F238E27FC236}">
                    <a16:creationId xmlns:a16="http://schemas.microsoft.com/office/drawing/2014/main" id="{2913DEF5-BC31-43F1-9BD9-69D16EC529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0800" y="4631148"/>
                <a:ext cx="1528354" cy="91440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ZoneTexte 21">
                <a:extLst>
                  <a:ext uri="{FF2B5EF4-FFF2-40B4-BE49-F238E27FC236}">
                    <a16:creationId xmlns:a16="http://schemas.microsoft.com/office/drawing/2014/main" id="{BBB43277-CD57-4CA6-A0BD-29B5171F844C}"/>
                  </a:ext>
                </a:extLst>
              </p:cNvPr>
              <p:cNvSpPr txBox="1"/>
              <p:nvPr/>
            </p:nvSpPr>
            <p:spPr>
              <a:xfrm>
                <a:off x="8990797" y="2327732"/>
                <a:ext cx="1528354" cy="914400"/>
              </a:xfrm>
              <a:prstGeom prst="rect">
                <a:avLst/>
              </a:prstGeom>
            </p:spPr>
            <p:txBody>
              <a:bodyPr vert="horz" wrap="none" lIns="0" tIns="0" rIns="0" bIns="0" rtlCol="0" anchor="ctr">
                <a:norm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3000" b="1" i="1" baseline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3000" b="1" i="1" baseline="0" smtClean="0">
                              <a:latin typeface="Cambria Math" panose="020405030504060302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fr-FR" sz="3000" b="1" i="0" baseline="0" smtClean="0">
                              <a:latin typeface="Cambria Math" panose="02040503050406030204" pitchFamily="18" charset="0"/>
                            </a:rPr>
                            <m:t>𝐔</m:t>
                          </m:r>
                        </m:sub>
                      </m:sSub>
                    </m:oMath>
                  </m:oMathPara>
                </a14:m>
                <a:endParaRPr lang="fr-FR" sz="3000" b="1" baseline="0" dirty="0"/>
              </a:p>
            </p:txBody>
          </p:sp>
        </mc:Choice>
        <mc:Fallback xmlns="">
          <p:sp>
            <p:nvSpPr>
              <p:cNvPr id="22" name="ZoneTexte 21">
                <a:extLst>
                  <a:ext uri="{FF2B5EF4-FFF2-40B4-BE49-F238E27FC236}">
                    <a16:creationId xmlns:a16="http://schemas.microsoft.com/office/drawing/2014/main" id="{BBB43277-CD57-4CA6-A0BD-29B5171F84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0797" y="2327732"/>
                <a:ext cx="1528354" cy="91440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70ABB1E1-B1B8-4371-9C1F-539A0DA93624}"/>
              </a:ext>
            </a:extLst>
          </p:cNvPr>
          <p:cNvCxnSpPr>
            <a:cxnSpLocks/>
          </p:cNvCxnSpPr>
          <p:nvPr/>
        </p:nvCxnSpPr>
        <p:spPr>
          <a:xfrm flipV="1">
            <a:off x="6023383" y="1999369"/>
            <a:ext cx="1" cy="2268000"/>
          </a:xfrm>
          <a:prstGeom prst="line">
            <a:avLst/>
          </a:prstGeom>
          <a:ln w="476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ZoneTexte 28">
            <a:extLst>
              <a:ext uri="{FF2B5EF4-FFF2-40B4-BE49-F238E27FC236}">
                <a16:creationId xmlns:a16="http://schemas.microsoft.com/office/drawing/2014/main" id="{7984EA79-3D27-4CA3-BFC9-0160B974B7C2}"/>
              </a:ext>
            </a:extLst>
          </p:cNvPr>
          <p:cNvSpPr txBox="1"/>
          <p:nvPr/>
        </p:nvSpPr>
        <p:spPr>
          <a:xfrm>
            <a:off x="3546041" y="1436443"/>
            <a:ext cx="4823193" cy="600747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 fontScale="92500"/>
          </a:bodyPr>
          <a:lstStyle/>
          <a:p>
            <a:pPr algn="ctr"/>
            <a:r>
              <a:rPr lang="fr-FR" sz="3600" b="1" baseline="0" dirty="0"/>
              <a:t>Conversion de puissance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0B1CBFCB-073E-4E60-A578-2787B6D7EB1D}"/>
                  </a:ext>
                </a:extLst>
              </p:cNvPr>
              <p:cNvSpPr txBox="1"/>
              <p:nvPr/>
            </p:nvSpPr>
            <p:spPr>
              <a:xfrm>
                <a:off x="9752767" y="4396595"/>
                <a:ext cx="2141853" cy="1849211"/>
              </a:xfrm>
              <a:prstGeom prst="rect">
                <a:avLst/>
              </a:prstGeom>
            </p:spPr>
            <p:txBody>
              <a:bodyPr vert="horz" wrap="none" lIns="0" tIns="0" rIns="0" bIns="0" rtlCol="0" anchor="ctr">
                <a:no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4000" b="1" i="1" baseline="0" smtClean="0">
                          <a:latin typeface="Cambria Math" panose="02040503050406030204" pitchFamily="18" charset="0"/>
                        </a:rPr>
                        <m:t>𝜼</m:t>
                      </m:r>
                      <m:r>
                        <a:rPr lang="fr-FR" sz="4000" b="1" i="1" baseline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4000" b="1" i="1" baseline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fr-FR" sz="4000" b="1" i="1" baseline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4000" b="1" i="1" baseline="0" smtClean="0">
                                  <a:latin typeface="Cambria Math" panose="02040503050406030204" pitchFamily="18" charset="0"/>
                                </a:rPr>
                                <m:t>𝑷</m:t>
                              </m:r>
                            </m:e>
                            <m:sub>
                              <m:r>
                                <a:rPr lang="fr-FR" sz="4000" b="1" i="0" baseline="0" smtClean="0">
                                  <a:latin typeface="Cambria Math" panose="02040503050406030204" pitchFamily="18" charset="0"/>
                                </a:rPr>
                                <m:t>𝐔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fr-FR" sz="4000" b="1" i="1" baseline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4000" b="1" i="1" baseline="0" smtClean="0">
                                  <a:latin typeface="Cambria Math" panose="02040503050406030204" pitchFamily="18" charset="0"/>
                                </a:rPr>
                                <m:t>𝑷</m:t>
                              </m:r>
                            </m:e>
                            <m:sub>
                              <m:r>
                                <a:rPr lang="fr-FR" sz="4000" b="1" i="0" baseline="0" smtClean="0">
                                  <a:latin typeface="Cambria Math" panose="02040503050406030204" pitchFamily="18" charset="0"/>
                                </a:rPr>
                                <m:t>𝐞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fr-FR" sz="4000" b="1" baseline="0" dirty="0"/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0B1CBFCB-073E-4E60-A578-2787B6D7EB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52767" y="4396595"/>
                <a:ext cx="2141853" cy="184921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ectangle 22">
            <a:extLst>
              <a:ext uri="{FF2B5EF4-FFF2-40B4-BE49-F238E27FC236}">
                <a16:creationId xmlns:a16="http://schemas.microsoft.com/office/drawing/2014/main" id="{A35FC139-78BF-4059-9973-7C51F97B0D3E}"/>
              </a:ext>
            </a:extLst>
          </p:cNvPr>
          <p:cNvSpPr/>
          <p:nvPr/>
        </p:nvSpPr>
        <p:spPr>
          <a:xfrm>
            <a:off x="9814662" y="4579347"/>
            <a:ext cx="2079958" cy="154020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71353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56CCF51-A2F8-4B96-B8DC-73AA795C73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102" y="100434"/>
            <a:ext cx="11448690" cy="591868"/>
          </a:xfrm>
        </p:spPr>
        <p:txBody>
          <a:bodyPr/>
          <a:lstStyle/>
          <a:p>
            <a:r>
              <a:rPr lang="fr-FR" sz="3600" dirty="0"/>
              <a:t>III – Fonctionnement d’une MCC à excitation indépendante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80ADC30-6410-4D4F-ABA4-DDC62C48F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2020-2021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85D594B-89FA-4C1C-8EF0-B0144BA5A9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LP09 – Conversion de puissance électromécanique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31F2DDF-2ADD-4427-B81E-E2EE65C4D4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9E762-5065-4A2D-94FC-2E11B3674F7C}" type="slidenum">
              <a:rPr lang="fr-FR" smtClean="0"/>
              <a:pPr/>
              <a:t>9</a:t>
            </a:fld>
            <a:endParaRPr lang="fr-FR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103E71D5-DB89-4F89-BD2B-FF1446216C8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fr-FR" dirty="0"/>
              <a:t>2) Réversibilité : fonctionnement générateur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332F69FA-222A-46FE-A930-DA90B574E5A6}"/>
                  </a:ext>
                </a:extLst>
              </p:cNvPr>
              <p:cNvSpPr txBox="1"/>
              <p:nvPr/>
            </p:nvSpPr>
            <p:spPr>
              <a:xfrm>
                <a:off x="746892" y="1662997"/>
                <a:ext cx="2218099" cy="914400"/>
              </a:xfrm>
              <a:prstGeom prst="rect">
                <a:avLst/>
              </a:prstGeom>
            </p:spPr>
            <p:txBody>
              <a:bodyPr vert="horz" wrap="none" lIns="0" tIns="0" rIns="0" bIns="0" rtlCol="0" anchor="ctr"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3000" b="0" i="1" baseline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3000" b="0" i="1" baseline="0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fr-FR" sz="3000" b="0" i="0" baseline="0" smtClean="0">
                              <a:latin typeface="Cambria Math" panose="02040503050406030204" pitchFamily="18" charset="0"/>
                            </a:rPr>
                            <m:t>m</m:t>
                          </m:r>
                          <m:r>
                            <a:rPr lang="fr-FR" sz="3000" b="0" i="0" baseline="0" smtClean="0">
                              <a:latin typeface="Cambria Math" panose="02040503050406030204" pitchFamily="18" charset="0"/>
                            </a:rPr>
                            <m:t>é</m:t>
                          </m:r>
                          <m:r>
                            <m:rPr>
                              <m:sty m:val="p"/>
                            </m:rPr>
                            <a:rPr lang="fr-FR" sz="3000" b="0" i="0" baseline="0" smtClean="0">
                              <a:latin typeface="Cambria Math" panose="02040503050406030204" pitchFamily="18" charset="0"/>
                            </a:rPr>
                            <m:t>ca</m:t>
                          </m:r>
                        </m:sub>
                      </m:sSub>
                      <m:r>
                        <a:rPr lang="fr-FR" sz="3000" b="0" i="1" baseline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3000" b="0" i="1" baseline="0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fr-FR" sz="3000" b="0" i="1" baseline="0" smtClean="0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fr-FR" sz="3000" b="0" i="1" baseline="0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fr-FR" sz="3000" baseline="0" dirty="0"/>
              </a:p>
            </p:txBody>
          </p:sp>
        </mc:Choice>
        <mc:Fallback xmlns="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332F69FA-222A-46FE-A930-DA90B574E5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892" y="1662997"/>
                <a:ext cx="2218099" cy="91440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DCAA1CB7-B60D-4466-9325-597F710E7CBC}"/>
                  </a:ext>
                </a:extLst>
              </p:cNvPr>
              <p:cNvSpPr txBox="1"/>
              <p:nvPr/>
            </p:nvSpPr>
            <p:spPr>
              <a:xfrm>
                <a:off x="720685" y="2664768"/>
                <a:ext cx="2218099" cy="914400"/>
              </a:xfrm>
              <a:prstGeom prst="rect">
                <a:avLst/>
              </a:prstGeom>
            </p:spPr>
            <p:txBody>
              <a:bodyPr vert="horz" wrap="none" lIns="0" tIns="0" rIns="0" bIns="0" rtlCol="0" anchor="ctr"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FR" sz="3000" b="0" i="1" baseline="0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fr-FR" sz="3000" b="0" i="1" baseline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3000" b="0" i="1" baseline="0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fr-FR" sz="3000" b="0" i="1" baseline="0" smtClean="0">
                          <a:latin typeface="Cambria Math" panose="02040503050406030204" pitchFamily="18" charset="0"/>
                        </a:rPr>
                        <m:t>𝜙</m:t>
                      </m:r>
                      <m:r>
                        <m:rPr>
                          <m:sty m:val="p"/>
                        </m:rPr>
                        <a:rPr lang="fr-FR" sz="3000" b="0" i="0" baseline="0" smtClean="0">
                          <a:latin typeface="Cambria Math" panose="02040503050406030204" pitchFamily="18" charset="0"/>
                        </a:rPr>
                        <m:t>Ω</m:t>
                      </m:r>
                    </m:oMath>
                  </m:oMathPara>
                </a14:m>
                <a:endParaRPr lang="fr-FR" sz="3000" baseline="0" dirty="0"/>
              </a:p>
            </p:txBody>
          </p:sp>
        </mc:Choice>
        <mc:Fallback xmlns="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DCAA1CB7-B60D-4466-9325-597F710E7C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685" y="2664768"/>
                <a:ext cx="2218099" cy="9144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A65DC777-04C6-4A66-A3C2-6A35B3AF5838}"/>
                  </a:ext>
                </a:extLst>
              </p:cNvPr>
              <p:cNvSpPr txBox="1"/>
              <p:nvPr/>
            </p:nvSpPr>
            <p:spPr>
              <a:xfrm>
                <a:off x="720684" y="3681037"/>
                <a:ext cx="2218099" cy="914400"/>
              </a:xfrm>
              <a:prstGeom prst="rect">
                <a:avLst/>
              </a:prstGeom>
            </p:spPr>
            <p:txBody>
              <a:bodyPr vert="horz" wrap="none" lIns="0" tIns="0" rIns="0" bIns="0" rtlCol="0" anchor="ctr"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FR" sz="3000" b="0" i="1" baseline="0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fr-FR" sz="3000" b="0" i="1" baseline="0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fr-FR" sz="3000" b="0" i="1" baseline="0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fr-FR" sz="3000" b="0" i="1" baseline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fr-FR" sz="3000" b="0" i="1" baseline="0" smtClean="0">
                          <a:latin typeface="Cambria Math" panose="02040503050406030204" pitchFamily="18" charset="0"/>
                        </a:rPr>
                        <m:t>𝑅𝐼</m:t>
                      </m:r>
                    </m:oMath>
                  </m:oMathPara>
                </a14:m>
                <a:endParaRPr lang="fr-FR" sz="3000" baseline="0" dirty="0"/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A65DC777-04C6-4A66-A3C2-6A35B3AF58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684" y="3681037"/>
                <a:ext cx="2218099" cy="9144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014B9E11-CAEB-4C92-98CC-54654FF7D01F}"/>
                  </a:ext>
                </a:extLst>
              </p:cNvPr>
              <p:cNvSpPr txBox="1"/>
              <p:nvPr/>
            </p:nvSpPr>
            <p:spPr>
              <a:xfrm>
                <a:off x="720684" y="4697306"/>
                <a:ext cx="3634028" cy="914400"/>
              </a:xfrm>
              <a:prstGeom prst="rect">
                <a:avLst/>
              </a:prstGeom>
            </p:spPr>
            <p:txBody>
              <a:bodyPr vert="horz" wrap="none" lIns="0" tIns="0" rIns="0" bIns="0" rtlCol="0" anchor="ctr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3000" b="0" i="1" baseline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3000" b="0" i="1" baseline="0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fr-FR" sz="3000" b="0" i="0" baseline="0" smtClean="0">
                              <a:latin typeface="Cambria Math" panose="02040503050406030204" pitchFamily="18" charset="0"/>
                            </a:rPr>
                            <m:t>U</m:t>
                          </m:r>
                        </m:sub>
                      </m:sSub>
                      <m:r>
                        <a:rPr lang="fr-FR" sz="3000" b="0" i="1" baseline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sz="3000" b="0" i="1" baseline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3000" b="0" i="1" baseline="0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fr-FR" sz="3000" b="0" i="0" baseline="0" smtClean="0">
                              <a:latin typeface="Cambria Math" panose="02040503050406030204" pitchFamily="18" charset="0"/>
                            </a:rPr>
                            <m:t>m</m:t>
                          </m:r>
                          <m:r>
                            <a:rPr lang="fr-FR" sz="3000" b="0" i="0" baseline="0" smtClean="0">
                              <a:latin typeface="Cambria Math" panose="02040503050406030204" pitchFamily="18" charset="0"/>
                            </a:rPr>
                            <m:t>é</m:t>
                          </m:r>
                          <m:r>
                            <m:rPr>
                              <m:sty m:val="p"/>
                            </m:rPr>
                            <a:rPr lang="fr-FR" sz="3000" b="0" i="0" baseline="0" smtClean="0">
                              <a:latin typeface="Cambria Math" panose="02040503050406030204" pitchFamily="18" charset="0"/>
                            </a:rPr>
                            <m:t>ca</m:t>
                          </m:r>
                        </m:sub>
                      </m:sSub>
                      <m:r>
                        <a:rPr lang="fr-FR" sz="3000" b="0" i="1" baseline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sz="3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30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fr-FR" sz="3000" b="0" i="0" smtClean="0">
                              <a:latin typeface="Cambria Math" panose="02040503050406030204" pitchFamily="18" charset="0"/>
                            </a:rPr>
                            <m:t>pertes</m:t>
                          </m:r>
                        </m:sub>
                      </m:sSub>
                    </m:oMath>
                  </m:oMathPara>
                </a14:m>
                <a:endParaRPr lang="fr-FR" sz="3000" baseline="0" dirty="0"/>
              </a:p>
            </p:txBody>
          </p:sp>
        </mc:Choice>
        <mc:Fallback xmlns="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014B9E11-CAEB-4C92-98CC-54654FF7D0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684" y="4697306"/>
                <a:ext cx="3634028" cy="9144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6" name="Groupe 45">
            <a:extLst>
              <a:ext uri="{FF2B5EF4-FFF2-40B4-BE49-F238E27FC236}">
                <a16:creationId xmlns:a16="http://schemas.microsoft.com/office/drawing/2014/main" id="{652421DD-3E4B-4891-BC3B-AB18BF7C2150}"/>
              </a:ext>
            </a:extLst>
          </p:cNvPr>
          <p:cNvGrpSpPr/>
          <p:nvPr/>
        </p:nvGrpSpPr>
        <p:grpSpPr>
          <a:xfrm>
            <a:off x="6569257" y="1478966"/>
            <a:ext cx="4784542" cy="4749810"/>
            <a:chOff x="6823682" y="1326617"/>
            <a:chExt cx="4784542" cy="4749810"/>
          </a:xfrm>
        </p:grpSpPr>
        <p:cxnSp>
          <p:nvCxnSpPr>
            <p:cNvPr id="13" name="Connecteur droit 12">
              <a:extLst>
                <a:ext uri="{FF2B5EF4-FFF2-40B4-BE49-F238E27FC236}">
                  <a16:creationId xmlns:a16="http://schemas.microsoft.com/office/drawing/2014/main" id="{A338062B-F81F-4C37-81DD-95918A8B2A68}"/>
                </a:ext>
              </a:extLst>
            </p:cNvPr>
            <p:cNvCxnSpPr/>
            <p:nvPr/>
          </p:nvCxnSpPr>
          <p:spPr>
            <a:xfrm>
              <a:off x="9143999" y="1756427"/>
              <a:ext cx="0" cy="4320000"/>
            </a:xfrm>
            <a:prstGeom prst="line">
              <a:avLst/>
            </a:prstGeom>
            <a:ln w="25400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cteur droit 13">
              <a:extLst>
                <a:ext uri="{FF2B5EF4-FFF2-40B4-BE49-F238E27FC236}">
                  <a16:creationId xmlns:a16="http://schemas.microsoft.com/office/drawing/2014/main" id="{82C6F1B1-0783-4836-8BAD-0954EBABA929}"/>
                </a:ext>
              </a:extLst>
            </p:cNvPr>
            <p:cNvCxnSpPr/>
            <p:nvPr/>
          </p:nvCxnSpPr>
          <p:spPr>
            <a:xfrm>
              <a:off x="6915338" y="3794942"/>
              <a:ext cx="4320000" cy="0"/>
            </a:xfrm>
            <a:prstGeom prst="line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3E389D1A-0282-418B-A6E8-6DFB7E89A215}"/>
                </a:ext>
              </a:extLst>
            </p:cNvPr>
            <p:cNvSpPr/>
            <p:nvPr/>
          </p:nvSpPr>
          <p:spPr>
            <a:xfrm>
              <a:off x="7408562" y="2124768"/>
              <a:ext cx="1080000" cy="1080000"/>
            </a:xfrm>
            <a:prstGeom prst="ellipse">
              <a:avLst/>
            </a:prstGeom>
            <a:noFill/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6" name="Ellipse 15">
              <a:extLst>
                <a:ext uri="{FF2B5EF4-FFF2-40B4-BE49-F238E27FC236}">
                  <a16:creationId xmlns:a16="http://schemas.microsoft.com/office/drawing/2014/main" id="{7BA9B2C2-28E2-41F9-850A-944487B81B2F}"/>
                </a:ext>
              </a:extLst>
            </p:cNvPr>
            <p:cNvSpPr/>
            <p:nvPr/>
          </p:nvSpPr>
          <p:spPr>
            <a:xfrm>
              <a:off x="9799437" y="2124768"/>
              <a:ext cx="1080000" cy="1080000"/>
            </a:xfrm>
            <a:prstGeom prst="ellipse">
              <a:avLst/>
            </a:prstGeom>
            <a:noFill/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" name="Ellipse 16">
              <a:extLst>
                <a:ext uri="{FF2B5EF4-FFF2-40B4-BE49-F238E27FC236}">
                  <a16:creationId xmlns:a16="http://schemas.microsoft.com/office/drawing/2014/main" id="{3852CF95-4A6D-4F51-99EE-F6CC4B542DDA}"/>
                </a:ext>
              </a:extLst>
            </p:cNvPr>
            <p:cNvSpPr/>
            <p:nvPr/>
          </p:nvSpPr>
          <p:spPr>
            <a:xfrm>
              <a:off x="7408562" y="4287037"/>
              <a:ext cx="1080000" cy="1080000"/>
            </a:xfrm>
            <a:prstGeom prst="ellipse">
              <a:avLst/>
            </a:prstGeom>
            <a:noFill/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8" name="Ellipse 17">
              <a:extLst>
                <a:ext uri="{FF2B5EF4-FFF2-40B4-BE49-F238E27FC236}">
                  <a16:creationId xmlns:a16="http://schemas.microsoft.com/office/drawing/2014/main" id="{369C9CB7-72BD-4271-BA38-E38620AB01B1}"/>
                </a:ext>
              </a:extLst>
            </p:cNvPr>
            <p:cNvSpPr/>
            <p:nvPr/>
          </p:nvSpPr>
          <p:spPr>
            <a:xfrm>
              <a:off x="9799437" y="4287037"/>
              <a:ext cx="1080000" cy="1080000"/>
            </a:xfrm>
            <a:prstGeom prst="ellipse">
              <a:avLst/>
            </a:prstGeom>
            <a:noFill/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" name="Arc 18">
              <a:extLst>
                <a:ext uri="{FF2B5EF4-FFF2-40B4-BE49-F238E27FC236}">
                  <a16:creationId xmlns:a16="http://schemas.microsoft.com/office/drawing/2014/main" id="{21E90A80-0737-47AC-A751-1C446C6469A6}"/>
                </a:ext>
              </a:extLst>
            </p:cNvPr>
            <p:cNvSpPr/>
            <p:nvPr/>
          </p:nvSpPr>
          <p:spPr>
            <a:xfrm>
              <a:off x="9925437" y="2257855"/>
              <a:ext cx="828000" cy="828000"/>
            </a:xfrm>
            <a:prstGeom prst="arc">
              <a:avLst/>
            </a:prstGeom>
            <a:ln w="31750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" name="Arc 19">
              <a:extLst>
                <a:ext uri="{FF2B5EF4-FFF2-40B4-BE49-F238E27FC236}">
                  <a16:creationId xmlns:a16="http://schemas.microsoft.com/office/drawing/2014/main" id="{15FBA543-1C18-4632-AEA1-64DE482C89FB}"/>
                </a:ext>
              </a:extLst>
            </p:cNvPr>
            <p:cNvSpPr/>
            <p:nvPr/>
          </p:nvSpPr>
          <p:spPr>
            <a:xfrm>
              <a:off x="9925437" y="4413037"/>
              <a:ext cx="828000" cy="828000"/>
            </a:xfrm>
            <a:prstGeom prst="arc">
              <a:avLst/>
            </a:prstGeom>
            <a:ln w="31750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" name="Arc 20">
              <a:extLst>
                <a:ext uri="{FF2B5EF4-FFF2-40B4-BE49-F238E27FC236}">
                  <a16:creationId xmlns:a16="http://schemas.microsoft.com/office/drawing/2014/main" id="{D2FAEC39-63F1-4D8B-BF8A-7FB114DDA10E}"/>
                </a:ext>
              </a:extLst>
            </p:cNvPr>
            <p:cNvSpPr/>
            <p:nvPr/>
          </p:nvSpPr>
          <p:spPr>
            <a:xfrm flipH="1">
              <a:off x="7534562" y="2257855"/>
              <a:ext cx="828000" cy="828000"/>
            </a:xfrm>
            <a:prstGeom prst="arc">
              <a:avLst/>
            </a:prstGeom>
            <a:ln w="31750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" name="Arc 21">
              <a:extLst>
                <a:ext uri="{FF2B5EF4-FFF2-40B4-BE49-F238E27FC236}">
                  <a16:creationId xmlns:a16="http://schemas.microsoft.com/office/drawing/2014/main" id="{2057D24A-32D9-4D31-B5DE-478DDCF31F7C}"/>
                </a:ext>
              </a:extLst>
            </p:cNvPr>
            <p:cNvSpPr/>
            <p:nvPr/>
          </p:nvSpPr>
          <p:spPr>
            <a:xfrm flipH="1">
              <a:off x="7534562" y="4413037"/>
              <a:ext cx="828000" cy="828000"/>
            </a:xfrm>
            <a:prstGeom prst="arc">
              <a:avLst/>
            </a:prstGeom>
            <a:ln w="31750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ZoneTexte 22">
                  <a:extLst>
                    <a:ext uri="{FF2B5EF4-FFF2-40B4-BE49-F238E27FC236}">
                      <a16:creationId xmlns:a16="http://schemas.microsoft.com/office/drawing/2014/main" id="{20BAD22E-B8B4-49A2-B3DE-61C7FA2D3E1F}"/>
                    </a:ext>
                  </a:extLst>
                </p:cNvPr>
                <p:cNvSpPr txBox="1"/>
                <p:nvPr/>
              </p:nvSpPr>
              <p:spPr>
                <a:xfrm>
                  <a:off x="7754278" y="2428246"/>
                  <a:ext cx="389299" cy="473044"/>
                </a:xfrm>
                <a:prstGeom prst="rect">
                  <a:avLst/>
                </a:prstGeom>
              </p:spPr>
              <p:txBody>
                <a:bodyPr vert="horz" wrap="none" lIns="0" tIns="0" rIns="0" bIns="0" rtlCol="0" anchor="ctr">
                  <a:norm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sz="3000" b="0" i="1" baseline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fr-FR" sz="3000" baseline="0" dirty="0">
                    <a:solidFill>
                      <a:schemeClr val="accent2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23" name="ZoneTexte 22">
                  <a:extLst>
                    <a:ext uri="{FF2B5EF4-FFF2-40B4-BE49-F238E27FC236}">
                      <a16:creationId xmlns:a16="http://schemas.microsoft.com/office/drawing/2014/main" id="{20BAD22E-B8B4-49A2-B3DE-61C7FA2D3E1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54278" y="2428246"/>
                  <a:ext cx="389299" cy="473044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ZoneTexte 23">
                  <a:extLst>
                    <a:ext uri="{FF2B5EF4-FFF2-40B4-BE49-F238E27FC236}">
                      <a16:creationId xmlns:a16="http://schemas.microsoft.com/office/drawing/2014/main" id="{0BE17F44-3B4D-4F29-9CD0-472A269C2E21}"/>
                    </a:ext>
                  </a:extLst>
                </p:cNvPr>
                <p:cNvSpPr txBox="1"/>
                <p:nvPr/>
              </p:nvSpPr>
              <p:spPr>
                <a:xfrm>
                  <a:off x="10144787" y="2435746"/>
                  <a:ext cx="389299" cy="473044"/>
                </a:xfrm>
                <a:prstGeom prst="rect">
                  <a:avLst/>
                </a:prstGeom>
              </p:spPr>
              <p:txBody>
                <a:bodyPr vert="horz" wrap="none" lIns="0" tIns="0" rIns="0" bIns="0" rtlCol="0" anchor="ctr">
                  <a:norm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sz="3000" b="0" i="1" baseline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fr-FR" sz="3000" baseline="0" dirty="0">
                    <a:solidFill>
                      <a:schemeClr val="accent2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24" name="ZoneTexte 23">
                  <a:extLst>
                    <a:ext uri="{FF2B5EF4-FFF2-40B4-BE49-F238E27FC236}">
                      <a16:creationId xmlns:a16="http://schemas.microsoft.com/office/drawing/2014/main" id="{0BE17F44-3B4D-4F29-9CD0-472A269C2E2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44787" y="2435746"/>
                  <a:ext cx="389299" cy="473044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ZoneTexte 24">
                  <a:extLst>
                    <a:ext uri="{FF2B5EF4-FFF2-40B4-BE49-F238E27FC236}">
                      <a16:creationId xmlns:a16="http://schemas.microsoft.com/office/drawing/2014/main" id="{A67C52C4-490C-44D7-8A77-E6642CF019C3}"/>
                    </a:ext>
                  </a:extLst>
                </p:cNvPr>
                <p:cNvSpPr txBox="1"/>
                <p:nvPr/>
              </p:nvSpPr>
              <p:spPr>
                <a:xfrm>
                  <a:off x="7753912" y="4603730"/>
                  <a:ext cx="389299" cy="473044"/>
                </a:xfrm>
                <a:prstGeom prst="rect">
                  <a:avLst/>
                </a:prstGeom>
              </p:spPr>
              <p:txBody>
                <a:bodyPr vert="horz" wrap="none" lIns="0" tIns="0" rIns="0" bIns="0" rtlCol="0" anchor="ctr">
                  <a:norm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sz="3000" b="0" i="1" baseline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fr-FR" sz="3000" baseline="0" dirty="0">
                    <a:solidFill>
                      <a:schemeClr val="accent2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25" name="ZoneTexte 24">
                  <a:extLst>
                    <a:ext uri="{FF2B5EF4-FFF2-40B4-BE49-F238E27FC236}">
                      <a16:creationId xmlns:a16="http://schemas.microsoft.com/office/drawing/2014/main" id="{A67C52C4-490C-44D7-8A77-E6642CF019C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53912" y="4603730"/>
                  <a:ext cx="389299" cy="473044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ZoneTexte 25">
                  <a:extLst>
                    <a:ext uri="{FF2B5EF4-FFF2-40B4-BE49-F238E27FC236}">
                      <a16:creationId xmlns:a16="http://schemas.microsoft.com/office/drawing/2014/main" id="{BE6D1FF2-6D1A-4ED0-B7C7-F8CB7AE32951}"/>
                    </a:ext>
                  </a:extLst>
                </p:cNvPr>
                <p:cNvSpPr txBox="1"/>
                <p:nvPr/>
              </p:nvSpPr>
              <p:spPr>
                <a:xfrm>
                  <a:off x="10144421" y="4611714"/>
                  <a:ext cx="389299" cy="473044"/>
                </a:xfrm>
                <a:prstGeom prst="rect">
                  <a:avLst/>
                </a:prstGeom>
              </p:spPr>
              <p:txBody>
                <a:bodyPr vert="horz" wrap="none" lIns="0" tIns="0" rIns="0" bIns="0" rtlCol="0" anchor="ctr">
                  <a:norm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sz="3000" b="0" i="1" baseline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fr-FR" sz="3000" baseline="0" dirty="0">
                    <a:solidFill>
                      <a:schemeClr val="accent2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26" name="ZoneTexte 25">
                  <a:extLst>
                    <a:ext uri="{FF2B5EF4-FFF2-40B4-BE49-F238E27FC236}">
                      <a16:creationId xmlns:a16="http://schemas.microsoft.com/office/drawing/2014/main" id="{BE6D1FF2-6D1A-4ED0-B7C7-F8CB7AE3295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44421" y="4611714"/>
                  <a:ext cx="389299" cy="473044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ZoneTexte 26">
                  <a:extLst>
                    <a:ext uri="{FF2B5EF4-FFF2-40B4-BE49-F238E27FC236}">
                      <a16:creationId xmlns:a16="http://schemas.microsoft.com/office/drawing/2014/main" id="{16FB1F41-AF8B-4427-AF3A-D71AEEEEEAB2}"/>
                    </a:ext>
                  </a:extLst>
                </p:cNvPr>
                <p:cNvSpPr txBox="1"/>
                <p:nvPr/>
              </p:nvSpPr>
              <p:spPr>
                <a:xfrm>
                  <a:off x="9339581" y="1710182"/>
                  <a:ext cx="389299" cy="473044"/>
                </a:xfrm>
                <a:prstGeom prst="rect">
                  <a:avLst/>
                </a:prstGeom>
              </p:spPr>
              <p:txBody>
                <a:bodyPr vert="horz" wrap="none" lIns="0" tIns="0" rIns="0" bIns="0" rtlCol="0" anchor="ctr">
                  <a:norm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sz="3000" b="1" i="1" baseline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oMath>
                    </m:oMathPara>
                  </a14:m>
                  <a:endParaRPr lang="fr-FR" sz="3000" b="1" baseline="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7" name="ZoneTexte 26">
                  <a:extLst>
                    <a:ext uri="{FF2B5EF4-FFF2-40B4-BE49-F238E27FC236}">
                      <a16:creationId xmlns:a16="http://schemas.microsoft.com/office/drawing/2014/main" id="{16FB1F41-AF8B-4427-AF3A-D71AEEEEEAB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39581" y="1710182"/>
                  <a:ext cx="389299" cy="473044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ZoneTexte 27">
                  <a:extLst>
                    <a:ext uri="{FF2B5EF4-FFF2-40B4-BE49-F238E27FC236}">
                      <a16:creationId xmlns:a16="http://schemas.microsoft.com/office/drawing/2014/main" id="{F339D9E6-1903-47B4-B448-DC0EECC7F5C8}"/>
                    </a:ext>
                  </a:extLst>
                </p:cNvPr>
                <p:cNvSpPr txBox="1"/>
                <p:nvPr/>
              </p:nvSpPr>
              <p:spPr>
                <a:xfrm>
                  <a:off x="6823682" y="1757768"/>
                  <a:ext cx="389299" cy="473044"/>
                </a:xfrm>
                <a:prstGeom prst="rect">
                  <a:avLst/>
                </a:prstGeom>
              </p:spPr>
              <p:txBody>
                <a:bodyPr vert="horz" wrap="none" lIns="0" tIns="0" rIns="0" bIns="0" rtlCol="0" anchor="ctr">
                  <a:norm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sz="3000" b="1" i="1" baseline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oMath>
                    </m:oMathPara>
                  </a14:m>
                  <a:endParaRPr lang="fr-FR" sz="3000" b="1" baseline="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8" name="ZoneTexte 27">
                  <a:extLst>
                    <a:ext uri="{FF2B5EF4-FFF2-40B4-BE49-F238E27FC236}">
                      <a16:creationId xmlns:a16="http://schemas.microsoft.com/office/drawing/2014/main" id="{F339D9E6-1903-47B4-B448-DC0EECC7F5C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23682" y="1757768"/>
                  <a:ext cx="389299" cy="473044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ZoneTexte 28">
                  <a:extLst>
                    <a:ext uri="{FF2B5EF4-FFF2-40B4-BE49-F238E27FC236}">
                      <a16:creationId xmlns:a16="http://schemas.microsoft.com/office/drawing/2014/main" id="{AEA0D706-1433-4ED7-A27A-673C654AB2A2}"/>
                    </a:ext>
                  </a:extLst>
                </p:cNvPr>
                <p:cNvSpPr txBox="1"/>
                <p:nvPr/>
              </p:nvSpPr>
              <p:spPr>
                <a:xfrm>
                  <a:off x="6823682" y="3948028"/>
                  <a:ext cx="389299" cy="473044"/>
                </a:xfrm>
                <a:prstGeom prst="rect">
                  <a:avLst/>
                </a:prstGeom>
              </p:spPr>
              <p:txBody>
                <a:bodyPr vert="horz" wrap="none" lIns="0" tIns="0" rIns="0" bIns="0" rtlCol="0" anchor="ctr">
                  <a:norm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sz="3000" b="1" i="1" baseline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oMath>
                    </m:oMathPara>
                  </a14:m>
                  <a:endParaRPr lang="fr-FR" sz="3000" b="1" baseline="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9" name="ZoneTexte 28">
                  <a:extLst>
                    <a:ext uri="{FF2B5EF4-FFF2-40B4-BE49-F238E27FC236}">
                      <a16:creationId xmlns:a16="http://schemas.microsoft.com/office/drawing/2014/main" id="{AEA0D706-1433-4ED7-A27A-673C654AB2A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23682" y="3948028"/>
                  <a:ext cx="389299" cy="473044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ZoneTexte 29">
                  <a:extLst>
                    <a:ext uri="{FF2B5EF4-FFF2-40B4-BE49-F238E27FC236}">
                      <a16:creationId xmlns:a16="http://schemas.microsoft.com/office/drawing/2014/main" id="{A6FA666E-1467-446E-89BC-713B4A22CA08}"/>
                    </a:ext>
                  </a:extLst>
                </p:cNvPr>
                <p:cNvSpPr txBox="1"/>
                <p:nvPr/>
              </p:nvSpPr>
              <p:spPr>
                <a:xfrm>
                  <a:off x="9339580" y="3939993"/>
                  <a:ext cx="389299" cy="473044"/>
                </a:xfrm>
                <a:prstGeom prst="rect">
                  <a:avLst/>
                </a:prstGeom>
              </p:spPr>
              <p:txBody>
                <a:bodyPr vert="horz" wrap="none" lIns="0" tIns="0" rIns="0" bIns="0" rtlCol="0" anchor="ctr">
                  <a:norm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sz="3000" b="1" i="1" baseline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𝟒</m:t>
                        </m:r>
                      </m:oMath>
                    </m:oMathPara>
                  </a14:m>
                  <a:endParaRPr lang="fr-FR" sz="3000" b="1" baseline="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0" name="ZoneTexte 29">
                  <a:extLst>
                    <a:ext uri="{FF2B5EF4-FFF2-40B4-BE49-F238E27FC236}">
                      <a16:creationId xmlns:a16="http://schemas.microsoft.com/office/drawing/2014/main" id="{A6FA666E-1467-446E-89BC-713B4A22CA0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39580" y="3939993"/>
                  <a:ext cx="389299" cy="473044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1" name="Arc 30">
              <a:extLst>
                <a:ext uri="{FF2B5EF4-FFF2-40B4-BE49-F238E27FC236}">
                  <a16:creationId xmlns:a16="http://schemas.microsoft.com/office/drawing/2014/main" id="{9B509167-A6EA-49B5-8BA3-080614F2C29F}"/>
                </a:ext>
              </a:extLst>
            </p:cNvPr>
            <p:cNvSpPr/>
            <p:nvPr/>
          </p:nvSpPr>
          <p:spPr>
            <a:xfrm flipH="1">
              <a:off x="7276072" y="4146659"/>
              <a:ext cx="1260000" cy="1260000"/>
            </a:xfrm>
            <a:prstGeom prst="arc">
              <a:avLst/>
            </a:prstGeom>
            <a:ln w="31750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3" name="Arc 32">
              <a:extLst>
                <a:ext uri="{FF2B5EF4-FFF2-40B4-BE49-F238E27FC236}">
                  <a16:creationId xmlns:a16="http://schemas.microsoft.com/office/drawing/2014/main" id="{15667435-CC61-4415-BB5C-3FFF90B834C1}"/>
                </a:ext>
              </a:extLst>
            </p:cNvPr>
            <p:cNvSpPr/>
            <p:nvPr/>
          </p:nvSpPr>
          <p:spPr>
            <a:xfrm flipH="1">
              <a:off x="9663580" y="4146659"/>
              <a:ext cx="1260000" cy="1260000"/>
            </a:xfrm>
            <a:prstGeom prst="arc">
              <a:avLst/>
            </a:prstGeom>
            <a:ln w="31750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4" name="Arc 33">
              <a:extLst>
                <a:ext uri="{FF2B5EF4-FFF2-40B4-BE49-F238E27FC236}">
                  <a16:creationId xmlns:a16="http://schemas.microsoft.com/office/drawing/2014/main" id="{F964B617-C4FC-4120-8288-CE53FB67C18C}"/>
                </a:ext>
              </a:extLst>
            </p:cNvPr>
            <p:cNvSpPr/>
            <p:nvPr/>
          </p:nvSpPr>
          <p:spPr>
            <a:xfrm>
              <a:off x="7383781" y="2026671"/>
              <a:ext cx="1260000" cy="1260000"/>
            </a:xfrm>
            <a:prstGeom prst="arc">
              <a:avLst/>
            </a:prstGeom>
            <a:ln w="31750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5" name="Arc 34">
              <a:extLst>
                <a:ext uri="{FF2B5EF4-FFF2-40B4-BE49-F238E27FC236}">
                  <a16:creationId xmlns:a16="http://schemas.microsoft.com/office/drawing/2014/main" id="{75188E22-335F-46F1-9969-9A7BDEBCB7CD}"/>
                </a:ext>
              </a:extLst>
            </p:cNvPr>
            <p:cNvSpPr/>
            <p:nvPr/>
          </p:nvSpPr>
          <p:spPr>
            <a:xfrm>
              <a:off x="9751927" y="1985535"/>
              <a:ext cx="1260000" cy="1260000"/>
            </a:xfrm>
            <a:prstGeom prst="arc">
              <a:avLst/>
            </a:prstGeom>
            <a:ln w="31750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ZoneTexte 35">
                  <a:extLst>
                    <a:ext uri="{FF2B5EF4-FFF2-40B4-BE49-F238E27FC236}">
                      <a16:creationId xmlns:a16="http://schemas.microsoft.com/office/drawing/2014/main" id="{462DB8C0-09F1-4D38-85DD-AAC09039C255}"/>
                    </a:ext>
                  </a:extLst>
                </p:cNvPr>
                <p:cNvSpPr txBox="1"/>
                <p:nvPr/>
              </p:nvSpPr>
              <p:spPr>
                <a:xfrm>
                  <a:off x="8459796" y="1730373"/>
                  <a:ext cx="389299" cy="473044"/>
                </a:xfrm>
                <a:prstGeom prst="rect">
                  <a:avLst/>
                </a:prstGeom>
              </p:spPr>
              <p:txBody>
                <a:bodyPr vert="horz" wrap="none" lIns="0" tIns="0" rIns="0" bIns="0" rtlCol="0" anchor="ctr">
                  <a:norm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fr-FR" sz="3000" b="0" i="0" baseline="0" smtClean="0">
                            <a:solidFill>
                              <a:srgbClr val="2F528F"/>
                            </a:solidFill>
                            <a:latin typeface="Cambria Math" panose="02040503050406030204" pitchFamily="18" charset="0"/>
                          </a:rPr>
                          <m:t>Ω</m:t>
                        </m:r>
                      </m:oMath>
                    </m:oMathPara>
                  </a14:m>
                  <a:endParaRPr lang="fr-FR" sz="3000" baseline="0" dirty="0">
                    <a:solidFill>
                      <a:srgbClr val="2F528F"/>
                    </a:solidFill>
                  </a:endParaRPr>
                </a:p>
              </p:txBody>
            </p:sp>
          </mc:Choice>
          <mc:Fallback xmlns="">
            <p:sp>
              <p:nvSpPr>
                <p:cNvPr id="36" name="ZoneTexte 35">
                  <a:extLst>
                    <a:ext uri="{FF2B5EF4-FFF2-40B4-BE49-F238E27FC236}">
                      <a16:creationId xmlns:a16="http://schemas.microsoft.com/office/drawing/2014/main" id="{462DB8C0-09F1-4D38-85DD-AAC09039C25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59796" y="1730373"/>
                  <a:ext cx="389299" cy="473044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ZoneTexte 36">
                  <a:extLst>
                    <a:ext uri="{FF2B5EF4-FFF2-40B4-BE49-F238E27FC236}">
                      <a16:creationId xmlns:a16="http://schemas.microsoft.com/office/drawing/2014/main" id="{5EBEC625-001F-4899-AA09-498C45005620}"/>
                    </a:ext>
                  </a:extLst>
                </p:cNvPr>
                <p:cNvSpPr txBox="1"/>
                <p:nvPr/>
              </p:nvSpPr>
              <p:spPr>
                <a:xfrm>
                  <a:off x="10817277" y="1709391"/>
                  <a:ext cx="389299" cy="473044"/>
                </a:xfrm>
                <a:prstGeom prst="rect">
                  <a:avLst/>
                </a:prstGeom>
              </p:spPr>
              <p:txBody>
                <a:bodyPr vert="horz" wrap="none" lIns="0" tIns="0" rIns="0" bIns="0" rtlCol="0" anchor="ctr">
                  <a:norm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fr-FR" sz="3000" b="0" i="0" baseline="0" smtClean="0">
                            <a:solidFill>
                              <a:srgbClr val="2F528F"/>
                            </a:solidFill>
                            <a:latin typeface="Cambria Math" panose="02040503050406030204" pitchFamily="18" charset="0"/>
                          </a:rPr>
                          <m:t>Ω</m:t>
                        </m:r>
                      </m:oMath>
                    </m:oMathPara>
                  </a14:m>
                  <a:endParaRPr lang="fr-FR" sz="3000" baseline="0" dirty="0">
                    <a:solidFill>
                      <a:srgbClr val="2F528F"/>
                    </a:solidFill>
                  </a:endParaRPr>
                </a:p>
              </p:txBody>
            </p:sp>
          </mc:Choice>
          <mc:Fallback xmlns="">
            <p:sp>
              <p:nvSpPr>
                <p:cNvPr id="37" name="ZoneTexte 36">
                  <a:extLst>
                    <a:ext uri="{FF2B5EF4-FFF2-40B4-BE49-F238E27FC236}">
                      <a16:creationId xmlns:a16="http://schemas.microsoft.com/office/drawing/2014/main" id="{5EBEC625-001F-4899-AA09-498C4500562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17277" y="1709391"/>
                  <a:ext cx="389299" cy="473044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ZoneTexte 37">
                  <a:extLst>
                    <a:ext uri="{FF2B5EF4-FFF2-40B4-BE49-F238E27FC236}">
                      <a16:creationId xmlns:a16="http://schemas.microsoft.com/office/drawing/2014/main" id="{C4DFF980-A8D6-445A-BBB3-F6B1689BE813}"/>
                    </a:ext>
                  </a:extLst>
                </p:cNvPr>
                <p:cNvSpPr txBox="1"/>
                <p:nvPr/>
              </p:nvSpPr>
              <p:spPr>
                <a:xfrm>
                  <a:off x="7976574" y="3822574"/>
                  <a:ext cx="389299" cy="473044"/>
                </a:xfrm>
                <a:prstGeom prst="rect">
                  <a:avLst/>
                </a:prstGeom>
              </p:spPr>
              <p:txBody>
                <a:bodyPr vert="horz" wrap="none" lIns="0" tIns="0" rIns="0" bIns="0" rtlCol="0" anchor="ctr">
                  <a:norm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fr-FR" sz="3000" b="0" i="0" baseline="0" smtClean="0">
                            <a:solidFill>
                              <a:srgbClr val="2F528F"/>
                            </a:solidFill>
                            <a:latin typeface="Cambria Math" panose="02040503050406030204" pitchFamily="18" charset="0"/>
                          </a:rPr>
                          <m:t>Ω</m:t>
                        </m:r>
                      </m:oMath>
                    </m:oMathPara>
                  </a14:m>
                  <a:endParaRPr lang="fr-FR" sz="3000" baseline="0" dirty="0">
                    <a:solidFill>
                      <a:srgbClr val="2F528F"/>
                    </a:solidFill>
                  </a:endParaRPr>
                </a:p>
              </p:txBody>
            </p:sp>
          </mc:Choice>
          <mc:Fallback xmlns="">
            <p:sp>
              <p:nvSpPr>
                <p:cNvPr id="38" name="ZoneTexte 37">
                  <a:extLst>
                    <a:ext uri="{FF2B5EF4-FFF2-40B4-BE49-F238E27FC236}">
                      <a16:creationId xmlns:a16="http://schemas.microsoft.com/office/drawing/2014/main" id="{C4DFF980-A8D6-445A-BBB3-F6B1689BE81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76574" y="3822574"/>
                  <a:ext cx="389299" cy="473044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ZoneTexte 38">
                  <a:extLst>
                    <a:ext uri="{FF2B5EF4-FFF2-40B4-BE49-F238E27FC236}">
                      <a16:creationId xmlns:a16="http://schemas.microsoft.com/office/drawing/2014/main" id="{29754D29-E27E-4104-8E1A-B9DA44DE5563}"/>
                    </a:ext>
                  </a:extLst>
                </p:cNvPr>
                <p:cNvSpPr txBox="1"/>
                <p:nvPr/>
              </p:nvSpPr>
              <p:spPr>
                <a:xfrm>
                  <a:off x="10327924" y="3830170"/>
                  <a:ext cx="389299" cy="473044"/>
                </a:xfrm>
                <a:prstGeom prst="rect">
                  <a:avLst/>
                </a:prstGeom>
              </p:spPr>
              <p:txBody>
                <a:bodyPr vert="horz" wrap="none" lIns="0" tIns="0" rIns="0" bIns="0" rtlCol="0" anchor="ctr">
                  <a:norm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fr-FR" sz="3000" b="0" i="0" baseline="0" smtClean="0">
                            <a:solidFill>
                              <a:srgbClr val="2F528F"/>
                            </a:solidFill>
                            <a:latin typeface="Cambria Math" panose="02040503050406030204" pitchFamily="18" charset="0"/>
                          </a:rPr>
                          <m:t>Ω</m:t>
                        </m:r>
                      </m:oMath>
                    </m:oMathPara>
                  </a14:m>
                  <a:endParaRPr lang="fr-FR" sz="3000" baseline="0" dirty="0">
                    <a:solidFill>
                      <a:srgbClr val="2F528F"/>
                    </a:solidFill>
                  </a:endParaRPr>
                </a:p>
              </p:txBody>
            </p:sp>
          </mc:Choice>
          <mc:Fallback xmlns="">
            <p:sp>
              <p:nvSpPr>
                <p:cNvPr id="39" name="ZoneTexte 38">
                  <a:extLst>
                    <a:ext uri="{FF2B5EF4-FFF2-40B4-BE49-F238E27FC236}">
                      <a16:creationId xmlns:a16="http://schemas.microsoft.com/office/drawing/2014/main" id="{29754D29-E27E-4104-8E1A-B9DA44DE556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27924" y="3830170"/>
                  <a:ext cx="389299" cy="473044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0" name="ZoneTexte 39">
              <a:extLst>
                <a:ext uri="{FF2B5EF4-FFF2-40B4-BE49-F238E27FC236}">
                  <a16:creationId xmlns:a16="http://schemas.microsoft.com/office/drawing/2014/main" id="{21331BF9-A6A5-425F-B654-F230CB7774DD}"/>
                </a:ext>
              </a:extLst>
            </p:cNvPr>
            <p:cNvSpPr txBox="1"/>
            <p:nvPr/>
          </p:nvSpPr>
          <p:spPr>
            <a:xfrm>
              <a:off x="7152038" y="3220005"/>
              <a:ext cx="1931008" cy="506412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normAutofit/>
            </a:bodyPr>
            <a:lstStyle/>
            <a:p>
              <a:pPr algn="l"/>
              <a:r>
                <a:rPr lang="fr-FR" sz="2400" baseline="0" dirty="0"/>
                <a:t>Génératrice</a:t>
              </a:r>
            </a:p>
          </p:txBody>
        </p:sp>
        <p:sp>
          <p:nvSpPr>
            <p:cNvPr id="41" name="ZoneTexte 40">
              <a:extLst>
                <a:ext uri="{FF2B5EF4-FFF2-40B4-BE49-F238E27FC236}">
                  <a16:creationId xmlns:a16="http://schemas.microsoft.com/office/drawing/2014/main" id="{F60E6704-5735-445E-8CCD-EC48FD4DCE29}"/>
                </a:ext>
              </a:extLst>
            </p:cNvPr>
            <p:cNvSpPr txBox="1"/>
            <p:nvPr/>
          </p:nvSpPr>
          <p:spPr>
            <a:xfrm>
              <a:off x="9519981" y="5434161"/>
              <a:ext cx="1931008" cy="506412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normAutofit/>
            </a:bodyPr>
            <a:lstStyle/>
            <a:p>
              <a:pPr algn="l"/>
              <a:r>
                <a:rPr lang="fr-FR" sz="2400" baseline="0" dirty="0"/>
                <a:t>Génératrice</a:t>
              </a:r>
            </a:p>
          </p:txBody>
        </p:sp>
        <p:sp>
          <p:nvSpPr>
            <p:cNvPr id="42" name="ZoneTexte 41">
              <a:extLst>
                <a:ext uri="{FF2B5EF4-FFF2-40B4-BE49-F238E27FC236}">
                  <a16:creationId xmlns:a16="http://schemas.microsoft.com/office/drawing/2014/main" id="{FA5341B9-CAD0-4ADC-B011-45574761487F}"/>
                </a:ext>
              </a:extLst>
            </p:cNvPr>
            <p:cNvSpPr txBox="1"/>
            <p:nvPr/>
          </p:nvSpPr>
          <p:spPr>
            <a:xfrm>
              <a:off x="9803977" y="3211183"/>
              <a:ext cx="1259997" cy="506412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normAutofit/>
            </a:bodyPr>
            <a:lstStyle/>
            <a:p>
              <a:pPr algn="l"/>
              <a:r>
                <a:rPr lang="fr-FR" sz="2400" baseline="0" dirty="0"/>
                <a:t>Moteur</a:t>
              </a:r>
            </a:p>
          </p:txBody>
        </p:sp>
        <p:sp>
          <p:nvSpPr>
            <p:cNvPr id="43" name="ZoneTexte 42">
              <a:extLst>
                <a:ext uri="{FF2B5EF4-FFF2-40B4-BE49-F238E27FC236}">
                  <a16:creationId xmlns:a16="http://schemas.microsoft.com/office/drawing/2014/main" id="{C1F58BC8-B35E-4637-A298-BD4B92DD80E4}"/>
                </a:ext>
              </a:extLst>
            </p:cNvPr>
            <p:cNvSpPr txBox="1"/>
            <p:nvPr/>
          </p:nvSpPr>
          <p:spPr>
            <a:xfrm>
              <a:off x="7413194" y="5464067"/>
              <a:ext cx="1259997" cy="506412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normAutofit/>
            </a:bodyPr>
            <a:lstStyle/>
            <a:p>
              <a:pPr algn="l"/>
              <a:r>
                <a:rPr lang="fr-FR" sz="2400" baseline="0" dirty="0"/>
                <a:t>Moteur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ZoneTexte 43">
                  <a:extLst>
                    <a:ext uri="{FF2B5EF4-FFF2-40B4-BE49-F238E27FC236}">
                      <a16:creationId xmlns:a16="http://schemas.microsoft.com/office/drawing/2014/main" id="{0FF44DC3-384A-471B-8BAE-8CDAAC57A9E0}"/>
                    </a:ext>
                  </a:extLst>
                </p:cNvPr>
                <p:cNvSpPr txBox="1"/>
                <p:nvPr/>
              </p:nvSpPr>
              <p:spPr>
                <a:xfrm>
                  <a:off x="8938859" y="1326617"/>
                  <a:ext cx="389299" cy="473044"/>
                </a:xfrm>
                <a:prstGeom prst="rect">
                  <a:avLst/>
                </a:prstGeom>
              </p:spPr>
              <p:txBody>
                <a:bodyPr vert="horz" wrap="none" lIns="0" tIns="0" rIns="0" bIns="0" rtlCol="0" anchor="ctr">
                  <a:norm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fr-FR" sz="3000" b="0" i="0" baseline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Ω</m:t>
                        </m:r>
                      </m:oMath>
                    </m:oMathPara>
                  </a14:m>
                  <a:endParaRPr lang="fr-FR" sz="3000" baseline="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4" name="ZoneTexte 43">
                  <a:extLst>
                    <a:ext uri="{FF2B5EF4-FFF2-40B4-BE49-F238E27FC236}">
                      <a16:creationId xmlns:a16="http://schemas.microsoft.com/office/drawing/2014/main" id="{0FF44DC3-384A-471B-8BAE-8CDAAC57A9E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38859" y="1326617"/>
                  <a:ext cx="389299" cy="473044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ZoneTexte 44">
                  <a:extLst>
                    <a:ext uri="{FF2B5EF4-FFF2-40B4-BE49-F238E27FC236}">
                      <a16:creationId xmlns:a16="http://schemas.microsoft.com/office/drawing/2014/main" id="{8FA3D25B-BB8B-43A2-989A-03228B8882C4}"/>
                    </a:ext>
                  </a:extLst>
                </p:cNvPr>
                <p:cNvSpPr txBox="1"/>
                <p:nvPr/>
              </p:nvSpPr>
              <p:spPr>
                <a:xfrm>
                  <a:off x="11218925" y="3558420"/>
                  <a:ext cx="389299" cy="473044"/>
                </a:xfrm>
                <a:prstGeom prst="rect">
                  <a:avLst/>
                </a:prstGeom>
              </p:spPr>
              <p:txBody>
                <a:bodyPr vert="horz" wrap="none" lIns="0" tIns="0" rIns="0" bIns="0" rtlCol="0" anchor="ctr">
                  <a:norm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sz="3000" b="0" i="1" baseline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fr-FR" sz="3000" baseline="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5" name="ZoneTexte 44">
                  <a:extLst>
                    <a:ext uri="{FF2B5EF4-FFF2-40B4-BE49-F238E27FC236}">
                      <a16:creationId xmlns:a16="http://schemas.microsoft.com/office/drawing/2014/main" id="{8FA3D25B-BB8B-43A2-989A-03228B8882C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18925" y="3558420"/>
                  <a:ext cx="389299" cy="473044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253700546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91440" tIns="45720" rIns="91440" bIns="45720" rtlCol="0" anchor="ctr">
        <a:normAutofit/>
      </a:bodyPr>
      <a:lstStyle>
        <a:defPPr algn="l">
          <a:defRPr sz="3600" baseline="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7702</TotalTime>
  <Words>426</Words>
  <Application>Microsoft Office PowerPoint</Application>
  <PresentationFormat>Grand écran</PresentationFormat>
  <Paragraphs>129</Paragraphs>
  <Slides>9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Cambria Math</vt:lpstr>
      <vt:lpstr>Thème Office</vt:lpstr>
      <vt:lpstr>LP09 – Conversion de puissance électromécanique</vt:lpstr>
      <vt:lpstr>Conversion de puissance électromécanique</vt:lpstr>
      <vt:lpstr>I – Principe de la conversion électromécanique</vt:lpstr>
      <vt:lpstr>I – Principe de la conversion électromécanique</vt:lpstr>
      <vt:lpstr>I – Principe de la conversion électromécanique</vt:lpstr>
      <vt:lpstr>II – Présentation de la machine à courant continu</vt:lpstr>
      <vt:lpstr>II – Présentation de la machine à courant continu</vt:lpstr>
      <vt:lpstr>III – Fonctionnement d’une MCC à excitation indépendante</vt:lpstr>
      <vt:lpstr>III – Fonctionnement d’une MCC à excitation indépendante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LC - Solubilité</dc:title>
  <dc:creator>Lyloya</dc:creator>
  <cp:lastModifiedBy>Lyloya</cp:lastModifiedBy>
  <cp:revision>51</cp:revision>
  <dcterms:created xsi:type="dcterms:W3CDTF">2020-12-17T09:18:48Z</dcterms:created>
  <dcterms:modified xsi:type="dcterms:W3CDTF">2021-05-05T07:46:57Z</dcterms:modified>
</cp:coreProperties>
</file>